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5"/>
  </p:sldMasterIdLst>
  <p:notesMasterIdLst>
    <p:notesMasterId r:id="rId17"/>
  </p:notesMasterIdLst>
  <p:handoutMasterIdLst>
    <p:handoutMasterId r:id="rId18"/>
  </p:handoutMasterIdLst>
  <p:sldIdLst>
    <p:sldId id="256" r:id="rId6"/>
    <p:sldId id="257" r:id="rId7"/>
    <p:sldId id="270" r:id="rId8"/>
    <p:sldId id="264" r:id="rId9"/>
    <p:sldId id="265" r:id="rId10"/>
    <p:sldId id="258" r:id="rId11"/>
    <p:sldId id="266" r:id="rId12"/>
    <p:sldId id="267" r:id="rId13"/>
    <p:sldId id="268" r:id="rId14"/>
    <p:sldId id="269"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orient="horz" pos="2472" userDrawn="1">
          <p15:clr>
            <a:srgbClr val="A4A3A4"/>
          </p15:clr>
        </p15:guide>
        <p15:guide id="3" pos="6480" userDrawn="1">
          <p15:clr>
            <a:srgbClr val="A4A3A4"/>
          </p15:clr>
        </p15:guide>
        <p15:guide id="4" orient="horz" pos="144" userDrawn="1">
          <p15:clr>
            <a:srgbClr val="A4A3A4"/>
          </p15:clr>
        </p15:guide>
        <p15:guide id="5" orient="horz" pos="3240" userDrawn="1">
          <p15:clr>
            <a:srgbClr val="A4A3A4"/>
          </p15:clr>
        </p15:guide>
        <p15:guide id="6" pos="7296" userDrawn="1">
          <p15:clr>
            <a:srgbClr val="A4A3A4"/>
          </p15:clr>
        </p15:guide>
        <p15:guide id="7" orient="horz" pos="3528" userDrawn="1">
          <p15:clr>
            <a:srgbClr val="A4A3A4"/>
          </p15:clr>
        </p15:guide>
        <p15:guide id="8" orient="horz" pos="1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Vitale" initials="SV" lastIdx="27" clrIdx="0">
    <p:extLst>
      <p:ext uri="{19B8F6BF-5375-455C-9EA6-DF929625EA0E}">
        <p15:presenceInfo xmlns:p15="http://schemas.microsoft.com/office/powerpoint/2012/main" userId="S-1-5-21-3508325392-3940516356-4015271894-1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32" autoAdjust="0"/>
    <p:restoredTop sz="90723" autoAdjust="0"/>
  </p:normalViewPr>
  <p:slideViewPr>
    <p:cSldViewPr snapToGrid="0">
      <p:cViewPr varScale="1">
        <p:scale>
          <a:sx n="79" d="100"/>
          <a:sy n="79" d="100"/>
        </p:scale>
        <p:origin x="302" y="67"/>
      </p:cViewPr>
      <p:guideLst>
        <p:guide pos="1224"/>
        <p:guide orient="horz" pos="2472"/>
        <p:guide pos="6480"/>
        <p:guide orient="horz" pos="144"/>
        <p:guide orient="horz" pos="3240"/>
        <p:guide pos="7296"/>
        <p:guide orient="horz" pos="3528"/>
        <p:guide orient="horz" pos="1944"/>
      </p:guideLst>
    </p:cSldViewPr>
  </p:slideViewPr>
  <p:notesTextViewPr>
    <p:cViewPr>
      <p:scale>
        <a:sx n="3" d="2"/>
        <a:sy n="3" d="2"/>
      </p:scale>
      <p:origin x="0" y="0"/>
    </p:cViewPr>
  </p:notesTextViewPr>
  <p:sorterViewPr>
    <p:cViewPr>
      <p:scale>
        <a:sx n="66" d="100"/>
        <a:sy n="66" d="100"/>
      </p:scale>
      <p:origin x="0" y="-5424"/>
    </p:cViewPr>
  </p:sorter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9D9CC-6E27-4A4D-A4E9-2C260AE687F4}" type="datetimeFigureOut">
              <a:rPr lang="en-US" smtClean="0"/>
              <a:t>7/18/2016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823216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0562F-FD8B-4A26-B459-FB6A49D53A0D}"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26F3B-0D3A-4E79-A8AD-C4A5A3465643}" type="slidenum">
              <a:rPr lang="en-US" smtClean="0"/>
              <a:t>‹#›</a:t>
            </a:fld>
            <a:endParaRPr lang="en-US"/>
          </a:p>
        </p:txBody>
      </p:sp>
    </p:spTree>
    <p:extLst>
      <p:ext uri="{BB962C8B-B14F-4D97-AF65-F5344CB8AC3E}">
        <p14:creationId xmlns:p14="http://schemas.microsoft.com/office/powerpoint/2010/main" val="359264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26F3B-0D3A-4E79-A8AD-C4A5A3465643}" type="slidenum">
              <a:rPr lang="en-US" smtClean="0"/>
              <a:t>4</a:t>
            </a:fld>
            <a:endParaRPr lang="en-US"/>
          </a:p>
        </p:txBody>
      </p:sp>
    </p:spTree>
    <p:extLst>
      <p:ext uri="{BB962C8B-B14F-4D97-AF65-F5344CB8AC3E}">
        <p14:creationId xmlns:p14="http://schemas.microsoft.com/office/powerpoint/2010/main" val="81686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26F3B-0D3A-4E79-A8AD-C4A5A3465643}" type="slidenum">
              <a:rPr lang="en-US" smtClean="0"/>
              <a:t>5</a:t>
            </a:fld>
            <a:endParaRPr lang="en-US"/>
          </a:p>
        </p:txBody>
      </p:sp>
    </p:spTree>
    <p:extLst>
      <p:ext uri="{BB962C8B-B14F-4D97-AF65-F5344CB8AC3E}">
        <p14:creationId xmlns:p14="http://schemas.microsoft.com/office/powerpoint/2010/main" val="239759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26F3B-0D3A-4E79-A8AD-C4A5A3465643}" type="slidenum">
              <a:rPr lang="en-US" smtClean="0"/>
              <a:t>6</a:t>
            </a:fld>
            <a:endParaRPr lang="en-US"/>
          </a:p>
        </p:txBody>
      </p:sp>
    </p:spTree>
    <p:extLst>
      <p:ext uri="{BB962C8B-B14F-4D97-AF65-F5344CB8AC3E}">
        <p14:creationId xmlns:p14="http://schemas.microsoft.com/office/powerpoint/2010/main" val="383284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26F3B-0D3A-4E79-A8AD-C4A5A3465643}" type="slidenum">
              <a:rPr lang="en-US" smtClean="0"/>
              <a:t>7</a:t>
            </a:fld>
            <a:endParaRPr lang="en-US"/>
          </a:p>
        </p:txBody>
      </p:sp>
    </p:spTree>
    <p:extLst>
      <p:ext uri="{BB962C8B-B14F-4D97-AF65-F5344CB8AC3E}">
        <p14:creationId xmlns:p14="http://schemas.microsoft.com/office/powerpoint/2010/main" val="158637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26F3B-0D3A-4E79-A8AD-C4A5A3465643}" type="slidenum">
              <a:rPr lang="en-US" smtClean="0"/>
              <a:t>8</a:t>
            </a:fld>
            <a:endParaRPr lang="en-US"/>
          </a:p>
        </p:txBody>
      </p:sp>
    </p:spTree>
    <p:extLst>
      <p:ext uri="{BB962C8B-B14F-4D97-AF65-F5344CB8AC3E}">
        <p14:creationId xmlns:p14="http://schemas.microsoft.com/office/powerpoint/2010/main" val="242665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26F3B-0D3A-4E79-A8AD-C4A5A3465643}" type="slidenum">
              <a:rPr lang="en-US" smtClean="0"/>
              <a:t>9</a:t>
            </a:fld>
            <a:endParaRPr lang="en-US"/>
          </a:p>
        </p:txBody>
      </p:sp>
    </p:spTree>
    <p:extLst>
      <p:ext uri="{BB962C8B-B14F-4D97-AF65-F5344CB8AC3E}">
        <p14:creationId xmlns:p14="http://schemas.microsoft.com/office/powerpoint/2010/main" val="180043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26F3B-0D3A-4E79-A8AD-C4A5A3465643}" type="slidenum">
              <a:rPr lang="en-US" smtClean="0"/>
              <a:t>10</a:t>
            </a:fld>
            <a:endParaRPr lang="en-US"/>
          </a:p>
        </p:txBody>
      </p:sp>
    </p:spTree>
    <p:extLst>
      <p:ext uri="{BB962C8B-B14F-4D97-AF65-F5344CB8AC3E}">
        <p14:creationId xmlns:p14="http://schemas.microsoft.com/office/powerpoint/2010/main" val="1320276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5400">
                <a:latin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a:t>©2016 iCIMS Inc. All Rights Reserved.</a:t>
            </a:r>
          </a:p>
          <a:p>
            <a:endParaRPr lang="en-US" sz="6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113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41425" y="1281609"/>
            <a:ext cx="5181600" cy="4351338"/>
          </a:xfrm>
        </p:spPr>
        <p:txBody>
          <a:bodyPr>
            <a:normAutofit/>
          </a:bodyPr>
          <a:lstStyle>
            <a:lvl1pPr>
              <a:defRPr sz="2400">
                <a:latin typeface="Segoe UI Light" panose="020B0502040204020203" pitchFamily="34" charset="0"/>
              </a:defRPr>
            </a:lvl1pPr>
            <a:lvl2pPr>
              <a:defRPr sz="2000">
                <a:latin typeface="Segoe UI Light" panose="020B0502040204020203" pitchFamily="34" charset="0"/>
              </a:defRPr>
            </a:lvl2pPr>
            <a:lvl3pPr>
              <a:defRPr sz="1800">
                <a:latin typeface="Segoe UI Light" panose="020B0502040204020203" pitchFamily="34" charset="0"/>
              </a:defRPr>
            </a:lvl3pPr>
            <a:lvl4pPr>
              <a:defRPr sz="1600">
                <a:latin typeface="Segoe UI Light" panose="020B0502040204020203" pitchFamily="34" charset="0"/>
              </a:defRPr>
            </a:lvl4pPr>
            <a:lvl5pPr>
              <a:defRPr sz="1600">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75425" y="1281609"/>
            <a:ext cx="5181600" cy="4351338"/>
          </a:xfrm>
        </p:spPr>
        <p:txBody>
          <a:bodyPr>
            <a:normAutofit/>
          </a:bodyPr>
          <a:lstStyle>
            <a:lvl1pPr>
              <a:defRPr sz="2400">
                <a:latin typeface="Segoe UI Light" panose="020B0502040204020203" pitchFamily="34" charset="0"/>
              </a:defRPr>
            </a:lvl1pPr>
            <a:lvl2pPr>
              <a:defRPr sz="2000">
                <a:latin typeface="Segoe UI Light" panose="020B0502040204020203" pitchFamily="34" charset="0"/>
              </a:defRPr>
            </a:lvl2pPr>
            <a:lvl3pPr>
              <a:defRPr sz="1800">
                <a:latin typeface="Segoe UI Light" panose="020B0502040204020203" pitchFamily="34" charset="0"/>
              </a:defRPr>
            </a:lvl3pPr>
            <a:lvl4pPr>
              <a:defRPr sz="1600">
                <a:latin typeface="Segoe UI Light" panose="020B0502040204020203" pitchFamily="34" charset="0"/>
              </a:defRPr>
            </a:lvl4pPr>
            <a:lvl5pPr>
              <a:defRPr sz="1600">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11" name="Straight Connector 10"/>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44470913"/>
      </p:ext>
    </p:extLst>
  </p:cSld>
  <p:clrMapOvr>
    <a:masterClrMapping/>
  </p:clrMapOvr>
  <p:extLst>
    <p:ext uri="{DCECCB84-F9BA-43D5-87BE-67443E8EF086}">
      <p15:sldGuideLst xmlns:p15="http://schemas.microsoft.com/office/powerpoint/2012/main">
        <p15:guide id="3" orient="horz" pos="792" userDrawn="1">
          <p15:clr>
            <a:srgbClr val="FBAE40"/>
          </p15:clr>
        </p15:guide>
        <p15:guide id="4" pos="3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8" name="Straight Connector 7"/>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9"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
        <p:nvSpPr>
          <p:cNvPr id="5"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6" name="Straight Connector 5"/>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219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
        <p:nvSpPr>
          <p:cNvPr id="3"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1375775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9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1" name="imag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2" name="Shape 32"/>
          <p:cNvSpPr>
            <a:spLocks noGrp="1"/>
          </p:cNvSpPr>
          <p:nvPr>
            <p:ph type="sldNum" sz="quarter" idx="2"/>
          </p:nvPr>
        </p:nvSpPr>
        <p:spPr>
          <a:xfrm>
            <a:off x="9296400" y="6363334"/>
            <a:ext cx="343903" cy="358141"/>
          </a:xfrm>
          <a:prstGeom prst="rect">
            <a:avLst/>
          </a:prstGeom>
        </p:spPr>
        <p:txBody>
          <a:bodyPr anchor="b"/>
          <a:lstStyle>
            <a:lvl1pPr algn="l">
              <a:defRPr sz="1800">
                <a:solidFill>
                  <a:srgbClr val="000000"/>
                </a:solidFill>
                <a:latin typeface="+mj-lt"/>
                <a:ea typeface="+mj-ea"/>
                <a:cs typeface="+mj-cs"/>
                <a:sym typeface="Calibri"/>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60024399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41425" y="1274770"/>
            <a:ext cx="10886960" cy="4351338"/>
          </a:xfrm>
        </p:spPr>
        <p:txBody>
          <a:bodyPr>
            <a:normAutofit/>
          </a:bodyPr>
          <a:lstStyle>
            <a:lvl1pPr marL="347663" indent="-347663">
              <a:lnSpc>
                <a:spcPct val="100000"/>
              </a:lnSpc>
              <a:buFont typeface="Wingdings" panose="05000000000000000000" pitchFamily="2" charset="2"/>
              <a:buChar char="§"/>
              <a:defRPr sz="2400">
                <a:latin typeface="Segoe UI Light" panose="020B0502040204020203" pitchFamily="34" charset="0"/>
              </a:defRPr>
            </a:lvl1pPr>
            <a:lvl2pPr marL="798513" indent="-341313">
              <a:lnSpc>
                <a:spcPct val="100000"/>
              </a:lnSpc>
              <a:buFont typeface="Wingdings" panose="05000000000000000000" pitchFamily="2" charset="2"/>
              <a:buChar char="§"/>
              <a:defRPr sz="2000">
                <a:latin typeface="Segoe UI Light" panose="020B0502040204020203" pitchFamily="34" charset="0"/>
              </a:defRPr>
            </a:lvl2pPr>
            <a:lvl3pPr marL="1262063" indent="-347663">
              <a:lnSpc>
                <a:spcPct val="100000"/>
              </a:lnSpc>
              <a:buFont typeface="Wingdings" panose="05000000000000000000" pitchFamily="2" charset="2"/>
              <a:buChar char="§"/>
              <a:defRPr sz="1800">
                <a:latin typeface="Segoe UI Light" panose="020B0502040204020203" pitchFamily="34" charset="0"/>
              </a:defRPr>
            </a:lvl3pPr>
            <a:lvl4pPr marL="1712913" indent="-341313">
              <a:lnSpc>
                <a:spcPct val="100000"/>
              </a:lnSpc>
              <a:buFont typeface="Wingdings" panose="05000000000000000000" pitchFamily="2" charset="2"/>
              <a:buChar char="§"/>
              <a:defRPr sz="1600">
                <a:latin typeface="Segoe UI Light" panose="020B0502040204020203" pitchFamily="34" charset="0"/>
              </a:defRPr>
            </a:lvl4pPr>
            <a:lvl5pPr marL="2176463" indent="-347663">
              <a:lnSpc>
                <a:spcPct val="100000"/>
              </a:lnSpc>
              <a:buFont typeface="Wingdings" panose="05000000000000000000" pitchFamily="2" charset="2"/>
              <a:buChar char="§"/>
              <a:defRPr sz="1600">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5" name="Straight Connector 4"/>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947194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guide id="4" pos="40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dirty="0"/>
              <a:t>Click to edit Master title style</a:t>
            </a:r>
          </a:p>
        </p:txBody>
      </p: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146457780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9"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23384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5400">
                <a:latin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a:t>©2016 iCIMS Inc. All Rights Reserved.</a:t>
            </a:r>
          </a:p>
          <a:p>
            <a:endParaRPr lang="en-US" sz="6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483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4800">
                <a:solidFill>
                  <a:schemeClr val="bg1"/>
                </a:solidFill>
                <a:latin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solidFill>
                  <a:schemeClr val="bg1"/>
                </a:solidFill>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a:t>©2016 iCIMS Inc. All Rights Reserved.</a:t>
            </a:r>
          </a:p>
          <a:p>
            <a:endParaRPr lang="en-US" sz="600" dirty="0"/>
          </a:p>
        </p:txBody>
      </p:sp>
    </p:spTree>
    <p:extLst>
      <p:ext uri="{BB962C8B-B14F-4D97-AF65-F5344CB8AC3E}">
        <p14:creationId xmlns:p14="http://schemas.microsoft.com/office/powerpoint/2010/main" val="21257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4800">
                <a:solidFill>
                  <a:schemeClr val="bg1"/>
                </a:solidFill>
                <a:latin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solidFill>
                  <a:schemeClr val="bg1"/>
                </a:solidFill>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a:t>©2016 iCIMS Inc. All Rights Reserved.</a:t>
            </a:r>
          </a:p>
          <a:p>
            <a:endParaRPr lang="en-US" sz="600" dirty="0"/>
          </a:p>
        </p:txBody>
      </p:sp>
    </p:spTree>
    <p:extLst>
      <p:ext uri="{BB962C8B-B14F-4D97-AF65-F5344CB8AC3E}">
        <p14:creationId xmlns:p14="http://schemas.microsoft.com/office/powerpoint/2010/main" val="82122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41425" y="1274770"/>
            <a:ext cx="10886960" cy="4351338"/>
          </a:xfrm>
        </p:spPr>
        <p:txBody>
          <a:bodyPr>
            <a:normAutofit/>
          </a:bodyPr>
          <a:lstStyle>
            <a:lvl1pPr marL="347663" indent="-347663">
              <a:lnSpc>
                <a:spcPct val="100000"/>
              </a:lnSpc>
              <a:buFont typeface="Wingdings" panose="05000000000000000000" pitchFamily="2" charset="2"/>
              <a:buChar char="§"/>
              <a:defRPr sz="2400">
                <a:latin typeface="Segoe UI Light" panose="020B0502040204020203" pitchFamily="34" charset="0"/>
              </a:defRPr>
            </a:lvl1pPr>
            <a:lvl2pPr marL="798513" indent="-341313">
              <a:lnSpc>
                <a:spcPct val="100000"/>
              </a:lnSpc>
              <a:buFont typeface="Wingdings" panose="05000000000000000000" pitchFamily="2" charset="2"/>
              <a:buChar char="§"/>
              <a:defRPr sz="2000">
                <a:latin typeface="Segoe UI Light" panose="020B0502040204020203" pitchFamily="34" charset="0"/>
              </a:defRPr>
            </a:lvl2pPr>
            <a:lvl3pPr marL="1262063" indent="-347663">
              <a:lnSpc>
                <a:spcPct val="100000"/>
              </a:lnSpc>
              <a:buFont typeface="Wingdings" panose="05000000000000000000" pitchFamily="2" charset="2"/>
              <a:buChar char="§"/>
              <a:defRPr sz="1800">
                <a:latin typeface="Segoe UI Light" panose="020B0502040204020203" pitchFamily="34" charset="0"/>
              </a:defRPr>
            </a:lvl3pPr>
            <a:lvl4pPr marL="1712913" indent="-341313">
              <a:lnSpc>
                <a:spcPct val="100000"/>
              </a:lnSpc>
              <a:buFont typeface="Wingdings" panose="05000000000000000000" pitchFamily="2" charset="2"/>
              <a:buChar char="§"/>
              <a:defRPr sz="1600">
                <a:latin typeface="Segoe UI Light" panose="020B0502040204020203" pitchFamily="34" charset="0"/>
              </a:defRPr>
            </a:lvl4pPr>
            <a:lvl5pPr marL="2176463" indent="-347663">
              <a:lnSpc>
                <a:spcPct val="100000"/>
              </a:lnSpc>
              <a:buFont typeface="Wingdings" panose="05000000000000000000" pitchFamily="2" charset="2"/>
              <a:buChar char="§"/>
              <a:defRPr sz="1600">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5" name="Straight Connector 4"/>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6"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77821394"/>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792" userDrawn="1">
          <p15:clr>
            <a:srgbClr val="FBAE40"/>
          </p15:clr>
        </p15:guide>
        <p15:guide id="8"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latin typeface="Segoe UI Light" panose="020B0502040204020203"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
        <p:nvSpPr>
          <p:cNvPr id="5"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1690374965"/>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
        <p:nvSpPr>
          <p:cNvPr id="6" name="Title 1"/>
          <p:cNvSpPr>
            <a:spLocks noGrp="1"/>
          </p:cNvSpPr>
          <p:nvPr>
            <p:ph type="title"/>
          </p:nvPr>
        </p:nvSpPr>
        <p:spPr>
          <a:xfrm>
            <a:off x="831850" y="1709738"/>
            <a:ext cx="5558790" cy="2852737"/>
          </a:xfrm>
        </p:spPr>
        <p:txBody>
          <a:bodyPr anchor="b">
            <a:normAutofit/>
          </a:bodyPr>
          <a:lstStyle>
            <a:lvl1pPr>
              <a:defRPr sz="4400">
                <a:solidFill>
                  <a:schemeClr val="tx1"/>
                </a:solidFill>
                <a:latin typeface="Segoe UI Ligh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22011596"/>
      </p:ext>
    </p:extLst>
  </p:cSld>
  <p:clrMapOvr>
    <a:masterClrMapping/>
  </p:clrMapOvr>
  <p:hf hdr="0" dt="0"/>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a:t>Click to edit Master title style</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2846465009"/>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a:t>Click to edit Master title style</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3751369273"/>
      </p:ext>
    </p:extLst>
  </p:cSld>
  <p:clrMapOvr>
    <a:masterClrMapping/>
  </p:clrMapOvr>
  <p:hf hdr="0" dt="0"/>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FFBDD-214A-43BD-AB05-544F181984D1}" type="datetime1">
              <a:rPr lang="en-US" smtClean="0"/>
              <a:t>7/18/2016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©2016 iCIMS Inc. All Rights Reserved.</a:t>
            </a:r>
            <a:endParaRPr lang="en-US" dirty="0"/>
          </a:p>
        </p:txBody>
      </p:sp>
      <p:pic>
        <p:nvPicPr>
          <p:cNvPr id="7" name="Picture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50612" y="6610421"/>
            <a:ext cx="367352" cy="221871"/>
          </a:xfrm>
          <a:prstGeom prst="rect">
            <a:avLst/>
          </a:prstGeom>
        </p:spPr>
        <p:txBody>
          <a:bodyPr vert="horz" lIns="91440" tIns="45720" rIns="91440" bIns="45720" rtlCol="0" anchor="ctr"/>
          <a:lstStyle>
            <a:lvl1pPr algn="r">
              <a:defRPr sz="1200">
                <a:solidFill>
                  <a:schemeClr val="bg1">
                    <a:lumMod val="50000"/>
                  </a:schemeClr>
                </a:solidFill>
                <a:latin typeface="Segoe UI Light" panose="020B0502040204020203" pitchFamily="34" charset="0"/>
              </a:defRPr>
            </a:lvl1pPr>
          </a:lstStyle>
          <a:p>
            <a:fld id="{48F63A3B-78C7-47BE-AE5E-E10140E04643}" type="slidenum">
              <a:rPr lang="en-US" smtClean="0"/>
              <a:pPr/>
              <a:t>‹#›</a:t>
            </a:fld>
            <a:endParaRPr lang="en-US" dirty="0"/>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1879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23" r:id="rId15"/>
    <p:sldLayoutId id="2147483735" r:id="rId16"/>
    <p:sldLayoutId id="2147483727" r:id="rId17"/>
    <p:sldLayoutId id="2147483734"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icimshub.force.com/customer" TargetMode="External"/><Relationship Id="rId2" Type="http://schemas.openxmlformats.org/officeDocument/2006/relationships/hyperlink" Target="https://icimshub.force.com/customer/releaseresources" TargetMode="External"/><Relationship Id="rId1" Type="http://schemas.openxmlformats.org/officeDocument/2006/relationships/slideLayout" Target="../slideLayouts/slideLayout5.xml"/><Relationship Id="rId4" Type="http://schemas.openxmlformats.org/officeDocument/2006/relationships/hyperlink" Target="http://media.icims.com/training/Training/Documentation/iCIMS_Browser_Support_Policy.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icimshub.force.com/customer/articles/How_To/Candidate-Job-Recommendations-Setup-Guid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icimshub.force.com/customer/articles/How_to/Candidate-Job-Recommendations-Setup-Guid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iCIMS 16.3 Release: Highlights</a:t>
            </a:r>
          </a:p>
        </p:txBody>
      </p:sp>
      <p:sp>
        <p:nvSpPr>
          <p:cNvPr id="3" name="Subtitle 2"/>
          <p:cNvSpPr>
            <a:spLocks noGrp="1"/>
          </p:cNvSpPr>
          <p:nvPr>
            <p:ph type="subTitle" idx="1"/>
          </p:nvPr>
        </p:nvSpPr>
        <p:spPr/>
        <p:txBody>
          <a:bodyPr/>
          <a:lstStyle/>
          <a:p>
            <a:r>
              <a:rPr lang="en-US" dirty="0"/>
              <a:t>Last Updated Date: 7/18/2016</a:t>
            </a:r>
          </a:p>
        </p:txBody>
      </p:sp>
      <p:sp>
        <p:nvSpPr>
          <p:cNvPr id="4" name="Slide Number Placeholder 3"/>
          <p:cNvSpPr>
            <a:spLocks noGrp="1"/>
          </p:cNvSpPr>
          <p:nvPr>
            <p:ph type="sldNum" sz="quarter" idx="12"/>
          </p:nvPr>
        </p:nvSpPr>
        <p:spPr/>
        <p:txBody>
          <a:bodyPr/>
          <a:lstStyle/>
          <a:p>
            <a:r>
              <a:rPr lang="en-US"/>
              <a:t>©2016 iCIMS Inc. All Rights Reserved.</a:t>
            </a:r>
          </a:p>
          <a:p>
            <a:endParaRPr lang="en-US" sz="600" dirty="0"/>
          </a:p>
        </p:txBody>
      </p:sp>
    </p:spTree>
    <p:extLst>
      <p:ext uri="{BB962C8B-B14F-4D97-AF65-F5344CB8AC3E}">
        <p14:creationId xmlns:p14="http://schemas.microsoft.com/office/powerpoint/2010/main" val="304644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Automation between Connect &amp; Recruit</a:t>
            </a:r>
          </a:p>
        </p:txBody>
      </p:sp>
      <p:sp>
        <p:nvSpPr>
          <p:cNvPr id="5" name="Content Placeholder 2"/>
          <p:cNvSpPr txBox="1">
            <a:spLocks/>
          </p:cNvSpPr>
          <p:nvPr/>
        </p:nvSpPr>
        <p:spPr>
          <a:xfrm>
            <a:off x="641425" y="1274770"/>
            <a:ext cx="4972991" cy="4805990"/>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Using the </a:t>
            </a:r>
            <a:r>
              <a:rPr lang="en-US" i="1" dirty="0"/>
              <a:t>Active on a Job </a:t>
            </a:r>
            <a:r>
              <a:rPr lang="en-US" dirty="0"/>
              <a:t>property introduced in the 16.2 Update, the system allows the user admin to remove active candidates from job digests.*</a:t>
            </a:r>
          </a:p>
          <a:p>
            <a:r>
              <a:rPr lang="en-US" dirty="0"/>
              <a:t>Additionally, this search filter can be used to remove active candidates from email campaigns, if desired.</a:t>
            </a:r>
            <a:endParaRPr lang="en-US" i="1" dirty="0"/>
          </a:p>
          <a:p>
            <a:r>
              <a:rPr lang="en-US" dirty="0"/>
              <a:t>When a candidate is no longer active on a job, they will begin to receive job digests and other applicable communications again.</a:t>
            </a:r>
          </a:p>
        </p:txBody>
      </p:sp>
      <p:pic>
        <p:nvPicPr>
          <p:cNvPr id="3" name="Picture 2"/>
          <p:cNvPicPr>
            <a:picLocks noChangeAspect="1"/>
          </p:cNvPicPr>
          <p:nvPr/>
        </p:nvPicPr>
        <p:blipFill>
          <a:blip r:embed="rId3"/>
          <a:stretch>
            <a:fillRect/>
          </a:stretch>
        </p:blipFill>
        <p:spPr>
          <a:xfrm>
            <a:off x="5744304" y="1274770"/>
            <a:ext cx="5784081" cy="4138019"/>
          </a:xfrm>
          <a:prstGeom prst="rect">
            <a:avLst/>
          </a:prstGeom>
        </p:spPr>
      </p:pic>
      <p:sp>
        <p:nvSpPr>
          <p:cNvPr id="4" name="TextBox 3"/>
          <p:cNvSpPr txBox="1"/>
          <p:nvPr/>
        </p:nvSpPr>
        <p:spPr>
          <a:xfrm>
            <a:off x="5744303" y="5557709"/>
            <a:ext cx="5784081" cy="430887"/>
          </a:xfrm>
          <a:prstGeom prst="rect">
            <a:avLst/>
          </a:prstGeom>
          <a:noFill/>
        </p:spPr>
        <p:txBody>
          <a:bodyPr wrap="square" rtlCol="0">
            <a:spAutoFit/>
          </a:bodyPr>
          <a:lstStyle/>
          <a:p>
            <a:r>
              <a:rPr lang="en-US" sz="1100" dirty="0">
                <a:latin typeface="Segoe UI Light" panose="020B0502040204020203" pitchFamily="34" charset="0"/>
              </a:rPr>
              <a:t>*For additional information on enabling this aspect of the feature, refer to the Job Recommendation Email Subscription Management section of the 16.3 Release Notes.</a:t>
            </a:r>
          </a:p>
        </p:txBody>
      </p:sp>
    </p:spTree>
    <p:extLst>
      <p:ext uri="{BB962C8B-B14F-4D97-AF65-F5344CB8AC3E}">
        <p14:creationId xmlns:p14="http://schemas.microsoft.com/office/powerpoint/2010/main" val="117640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Release Resources</a:t>
            </a:r>
          </a:p>
        </p:txBody>
      </p:sp>
      <p:sp>
        <p:nvSpPr>
          <p:cNvPr id="3" name="Content Placeholder 2"/>
          <p:cNvSpPr>
            <a:spLocks noGrp="1"/>
          </p:cNvSpPr>
          <p:nvPr>
            <p:ph idx="1"/>
          </p:nvPr>
        </p:nvSpPr>
        <p:spPr/>
        <p:txBody>
          <a:bodyPr>
            <a:normAutofit fontScale="85000" lnSpcReduction="20000"/>
          </a:bodyPr>
          <a:lstStyle/>
          <a:p>
            <a:pPr marL="285750" lvl="0" indent="-285750">
              <a:spcBef>
                <a:spcPct val="0"/>
              </a:spcBef>
              <a:buFont typeface="Arial" panose="020B0604020202020204" pitchFamily="34" charset="0"/>
              <a:buChar char="•"/>
            </a:pPr>
            <a:r>
              <a:rPr lang="en-US" b="1">
                <a:solidFill>
                  <a:prstClr val="black">
                    <a:lumMod val="75000"/>
                    <a:lumOff val="25000"/>
                  </a:prstClr>
                </a:solidFill>
                <a:ea typeface="Calibri" panose="020F0502020204030204" pitchFamily="34" charset="0"/>
                <a:cs typeface="Helvetica" panose="020B0604020202020204" pitchFamily="34" charset="0"/>
              </a:rPr>
              <a:t>Release Notes</a:t>
            </a:r>
            <a:endParaRPr lang="en-US" b="1" i="1" dirty="0">
              <a:solidFill>
                <a:prstClr val="black">
                  <a:lumMod val="75000"/>
                  <a:lumOff val="25000"/>
                </a:prstClr>
              </a:solidFill>
              <a:ea typeface="Calibri" panose="020F0502020204030204" pitchFamily="34" charset="0"/>
              <a:cs typeface="Helvetica" panose="020B0604020202020204" pitchFamily="34" charset="0"/>
            </a:endParaRP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In-depth details on all new release features, including detailed setup information for user admins.</a:t>
            </a: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See </a:t>
            </a:r>
            <a:r>
              <a:rPr lang="en-US" dirty="0">
                <a:solidFill>
                  <a:prstClr val="black">
                    <a:lumMod val="75000"/>
                    <a:lumOff val="25000"/>
                  </a:prstClr>
                </a:solidFill>
                <a:ea typeface="Calibri" panose="020F0502020204030204" pitchFamily="34" charset="0"/>
                <a:cs typeface="Helvetica" panose="020B0604020202020204" pitchFamily="34" charset="0"/>
                <a:hlinkClick r:id="rId2"/>
              </a:rPr>
              <a:t>https://icimshub.force.com/customer/releaseresources</a:t>
            </a:r>
            <a:br>
              <a:rPr lang="en-US" dirty="0">
                <a:solidFill>
                  <a:prstClr val="black">
                    <a:lumMod val="75000"/>
                    <a:lumOff val="25000"/>
                  </a:prstClr>
                </a:solidFill>
                <a:ea typeface="Calibri" panose="020F0502020204030204" pitchFamily="34" charset="0"/>
                <a:cs typeface="Helvetica" panose="020B0604020202020204" pitchFamily="34" charset="0"/>
              </a:rPr>
            </a:br>
            <a:endParaRPr lang="en-US" dirty="0">
              <a:solidFill>
                <a:prstClr val="black">
                  <a:lumMod val="75000"/>
                  <a:lumOff val="25000"/>
                </a:prstClr>
              </a:solidFill>
              <a:ea typeface="Calibri" panose="020F0502020204030204" pitchFamily="34" charset="0"/>
              <a:cs typeface="Helvetica" panose="020B0604020202020204" pitchFamily="34" charset="0"/>
            </a:endParaRPr>
          </a:p>
          <a:p>
            <a:pPr marL="285750" lvl="0" indent="-285750">
              <a:spcBef>
                <a:spcPct val="0"/>
              </a:spcBef>
              <a:buFont typeface="Arial" panose="020B0604020202020204" pitchFamily="34" charset="0"/>
              <a:buChar char="•"/>
            </a:pPr>
            <a:r>
              <a:rPr lang="en-US" b="1" dirty="0" err="1">
                <a:solidFill>
                  <a:prstClr val="black">
                    <a:lumMod val="75000"/>
                    <a:lumOff val="25000"/>
                  </a:prstClr>
                </a:solidFill>
                <a:ea typeface="Calibri" panose="020F0502020204030204" pitchFamily="34" charset="0"/>
                <a:cs typeface="Helvetica" panose="020B0604020202020204" pitchFamily="34" charset="0"/>
              </a:rPr>
              <a:t>iCIMS</a:t>
            </a:r>
            <a:r>
              <a:rPr lang="en-US" b="1" dirty="0">
                <a:solidFill>
                  <a:prstClr val="black">
                    <a:lumMod val="75000"/>
                    <a:lumOff val="25000"/>
                  </a:prstClr>
                </a:solidFill>
                <a:ea typeface="Calibri" panose="020F0502020204030204" pitchFamily="34" charset="0"/>
                <a:cs typeface="Helvetica" panose="020B0604020202020204" pitchFamily="34" charset="0"/>
              </a:rPr>
              <a:t> </a:t>
            </a:r>
            <a:r>
              <a:rPr lang="en-US" b="1" dirty="0" err="1">
                <a:solidFill>
                  <a:prstClr val="black">
                    <a:lumMod val="75000"/>
                    <a:lumOff val="25000"/>
                  </a:prstClr>
                </a:solidFill>
                <a:ea typeface="Calibri" panose="020F0502020204030204" pitchFamily="34" charset="0"/>
                <a:cs typeface="Helvetica" panose="020B0604020202020204" pitchFamily="34" charset="0"/>
              </a:rPr>
              <a:t>iCARE</a:t>
            </a:r>
            <a:r>
              <a:rPr lang="en-US" b="1" dirty="0">
                <a:solidFill>
                  <a:prstClr val="black">
                    <a:lumMod val="75000"/>
                    <a:lumOff val="25000"/>
                  </a:prstClr>
                </a:solidFill>
                <a:ea typeface="Calibri" panose="020F0502020204030204" pitchFamily="34" charset="0"/>
                <a:cs typeface="Helvetica" panose="020B0604020202020204" pitchFamily="34" charset="0"/>
              </a:rPr>
              <a:t> Site, Knowledge Base, and Training Videos</a:t>
            </a: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How-to articles, video trainings, and other useful information in an easy-to-search format.</a:t>
            </a: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See </a:t>
            </a:r>
            <a:r>
              <a:rPr lang="en-US" dirty="0">
                <a:solidFill>
                  <a:prstClr val="black">
                    <a:lumMod val="75000"/>
                    <a:lumOff val="25000"/>
                  </a:prstClr>
                </a:solidFill>
                <a:ea typeface="Calibri" panose="020F0502020204030204" pitchFamily="34" charset="0"/>
                <a:cs typeface="Helvetica" panose="020B0604020202020204" pitchFamily="34" charset="0"/>
                <a:hlinkClick r:id="rId3"/>
              </a:rPr>
              <a:t>https://icimshub.force.com/customer</a:t>
            </a:r>
            <a:br>
              <a:rPr lang="en-US" dirty="0">
                <a:solidFill>
                  <a:prstClr val="black">
                    <a:lumMod val="75000"/>
                    <a:lumOff val="25000"/>
                  </a:prstClr>
                </a:solidFill>
                <a:ea typeface="Calibri" panose="020F0502020204030204" pitchFamily="34" charset="0"/>
                <a:cs typeface="Helvetica" panose="020B0604020202020204" pitchFamily="34" charset="0"/>
              </a:rPr>
            </a:br>
            <a:endParaRPr lang="en-US" dirty="0">
              <a:solidFill>
                <a:prstClr val="black">
                  <a:lumMod val="75000"/>
                  <a:lumOff val="25000"/>
                </a:prstClr>
              </a:solidFill>
              <a:ea typeface="Calibri" panose="020F0502020204030204" pitchFamily="34" charset="0"/>
              <a:cs typeface="Helvetica" panose="020B0604020202020204" pitchFamily="34" charset="0"/>
            </a:endParaRPr>
          </a:p>
          <a:p>
            <a:pPr marL="285750" lvl="0" indent="-285750">
              <a:spcBef>
                <a:spcPct val="0"/>
              </a:spcBef>
              <a:buFont typeface="Arial" panose="020B0604020202020204" pitchFamily="34" charset="0"/>
              <a:buChar char="•"/>
            </a:pPr>
            <a:r>
              <a:rPr lang="en-US" b="1" dirty="0" err="1">
                <a:solidFill>
                  <a:prstClr val="black">
                    <a:lumMod val="75000"/>
                    <a:lumOff val="25000"/>
                  </a:prstClr>
                </a:solidFill>
                <a:ea typeface="Calibri" panose="020F0502020204030204" pitchFamily="34" charset="0"/>
                <a:cs typeface="Helvetica" panose="020B0604020202020204" pitchFamily="34" charset="0"/>
              </a:rPr>
              <a:t>iCIMS</a:t>
            </a:r>
            <a:r>
              <a:rPr lang="en-US" b="1" dirty="0">
                <a:solidFill>
                  <a:prstClr val="black">
                    <a:lumMod val="75000"/>
                    <a:lumOff val="25000"/>
                  </a:prstClr>
                </a:solidFill>
                <a:ea typeface="Calibri" panose="020F0502020204030204" pitchFamily="34" charset="0"/>
                <a:cs typeface="Helvetica" panose="020B0604020202020204" pitchFamily="34" charset="0"/>
              </a:rPr>
              <a:t> Browser Support Policy</a:t>
            </a: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Information about supported web browsers, updated by release or as needed.</a:t>
            </a:r>
          </a:p>
          <a:p>
            <a:pPr lvl="1">
              <a:spcBef>
                <a:spcPct val="0"/>
              </a:spcBef>
              <a:spcAft>
                <a:spcPts val="12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See </a:t>
            </a:r>
            <a:r>
              <a:rPr lang="en-US" dirty="0">
                <a:solidFill>
                  <a:prstClr val="black">
                    <a:lumMod val="75000"/>
                    <a:lumOff val="25000"/>
                  </a:prstClr>
                </a:solidFill>
                <a:ea typeface="Calibri" panose="020F0502020204030204" pitchFamily="34" charset="0"/>
                <a:cs typeface="Helvetica" panose="020B0604020202020204" pitchFamily="34" charset="0"/>
                <a:hlinkClick r:id="rId4"/>
              </a:rPr>
              <a:t>http://media.icims.com/training/Training/Documentation/iCIMS_Browser_Support_Policy.pdf</a:t>
            </a:r>
            <a:r>
              <a:rPr lang="en-US" dirty="0">
                <a:solidFill>
                  <a:prstClr val="black">
                    <a:lumMod val="75000"/>
                    <a:lumOff val="25000"/>
                  </a:prstClr>
                </a:solidFill>
                <a:ea typeface="Calibri" panose="020F0502020204030204" pitchFamily="34" charset="0"/>
                <a:cs typeface="Helvetica" panose="020B0604020202020204" pitchFamily="34" charset="0"/>
              </a:rPr>
              <a:t> </a:t>
            </a:r>
          </a:p>
          <a:p>
            <a:pPr marL="0" lvl="0" indent="0">
              <a:spcBef>
                <a:spcPct val="0"/>
              </a:spcBef>
              <a:buSzPct val="75000"/>
              <a:buNone/>
            </a:pPr>
            <a:br>
              <a:rPr lang="en-US" i="1" dirty="0">
                <a:solidFill>
                  <a:prstClr val="black">
                    <a:lumMod val="75000"/>
                    <a:lumOff val="25000"/>
                  </a:prstClr>
                </a:solidFill>
                <a:ea typeface="Calibri" panose="020F0502020204030204" pitchFamily="34" charset="0"/>
                <a:cs typeface="Helvetica" panose="020B0604020202020204" pitchFamily="34" charset="0"/>
              </a:rPr>
            </a:br>
            <a:endParaRPr lang="en-US" i="1" dirty="0">
              <a:solidFill>
                <a:prstClr val="black">
                  <a:lumMod val="75000"/>
                  <a:lumOff val="25000"/>
                </a:prstClr>
              </a:solidFill>
              <a:ea typeface="Calibri" panose="020F0502020204030204" pitchFamily="34" charset="0"/>
              <a:cs typeface="Helvetica" panose="020B0604020202020204" pitchFamily="34" charset="0"/>
            </a:endParaRPr>
          </a:p>
          <a:p>
            <a:pPr marL="0" lvl="0" indent="0">
              <a:spcBef>
                <a:spcPct val="0"/>
              </a:spcBef>
              <a:buSzPct val="75000"/>
              <a:buNone/>
            </a:pPr>
            <a:r>
              <a:rPr lang="en-US" dirty="0">
                <a:solidFill>
                  <a:prstClr val="black">
                    <a:lumMod val="75000"/>
                    <a:lumOff val="25000"/>
                  </a:prstClr>
                </a:solidFill>
                <a:ea typeface="Calibri" panose="020F0502020204030204" pitchFamily="34" charset="0"/>
                <a:cs typeface="Helvetica" panose="020B0604020202020204" pitchFamily="34" charset="0"/>
              </a:rPr>
              <a:t>This information has been provided ahead of release and is subject to change. </a:t>
            </a:r>
          </a:p>
          <a:p>
            <a:pPr marL="0" lvl="0" indent="0">
              <a:spcBef>
                <a:spcPct val="0"/>
              </a:spcBef>
              <a:buSzPct val="75000"/>
              <a:buNone/>
            </a:pPr>
            <a:r>
              <a:rPr lang="en-US" dirty="0">
                <a:solidFill>
                  <a:prstClr val="black">
                    <a:lumMod val="75000"/>
                    <a:lumOff val="25000"/>
                  </a:prstClr>
                </a:solidFill>
                <a:ea typeface="Calibri" panose="020F0502020204030204" pitchFamily="34" charset="0"/>
                <a:cs typeface="Helvetica" panose="020B0604020202020204" pitchFamily="34" charset="0"/>
              </a:rPr>
              <a:t>For more information, please speak with your Account Manager or visit the </a:t>
            </a:r>
            <a:r>
              <a:rPr lang="en-US" dirty="0">
                <a:solidFill>
                  <a:prstClr val="black">
                    <a:lumMod val="75000"/>
                    <a:lumOff val="25000"/>
                  </a:prstClr>
                </a:solidFill>
                <a:ea typeface="Calibri" panose="020F0502020204030204" pitchFamily="34" charset="0"/>
                <a:cs typeface="Helvetica" panose="020B0604020202020204" pitchFamily="34" charset="0"/>
                <a:hlinkClick r:id="rId2"/>
              </a:rPr>
              <a:t>iCIMS Release Resources</a:t>
            </a:r>
            <a:r>
              <a:rPr lang="en-US" dirty="0">
                <a:solidFill>
                  <a:prstClr val="black">
                    <a:lumMod val="75000"/>
                    <a:lumOff val="25000"/>
                  </a:prstClr>
                </a:solidFill>
                <a:ea typeface="Calibri" panose="020F0502020204030204" pitchFamily="34" charset="0"/>
                <a:cs typeface="Helvetica" panose="020B0604020202020204" pitchFamily="34" charset="0"/>
              </a:rPr>
              <a:t> site for updated information as it becomes available.</a:t>
            </a:r>
          </a:p>
          <a:p>
            <a:endParaRPr lang="en-US" dirty="0"/>
          </a:p>
        </p:txBody>
      </p:sp>
    </p:spTree>
    <p:extLst>
      <p:ext uri="{BB962C8B-B14F-4D97-AF65-F5344CB8AC3E}">
        <p14:creationId xmlns:p14="http://schemas.microsoft.com/office/powerpoint/2010/main" val="41595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16.3 Release</a:t>
            </a:r>
          </a:p>
        </p:txBody>
      </p:sp>
      <p:sp>
        <p:nvSpPr>
          <p:cNvPr id="3" name="Content Placeholder 2"/>
          <p:cNvSpPr>
            <a:spLocks noGrp="1"/>
          </p:cNvSpPr>
          <p:nvPr>
            <p:ph idx="1"/>
          </p:nvPr>
        </p:nvSpPr>
        <p:spPr>
          <a:xfrm>
            <a:off x="641425" y="1274770"/>
            <a:ext cx="10886960" cy="4659102"/>
          </a:xfrm>
        </p:spPr>
        <p:txBody>
          <a:bodyPr>
            <a:normAutofit fontScale="92500" lnSpcReduction="20000"/>
          </a:bodyPr>
          <a:lstStyle/>
          <a:p>
            <a:pPr marL="0" indent="0">
              <a:buNone/>
            </a:pPr>
            <a:r>
              <a:rPr lang="en-US" sz="2200" dirty="0"/>
              <a:t>The 16.3 Release includes significant enhancements to iCIMS Connect and iCIMS Recruit. With this release, users will be able keep track of excellent candidates via configurable tags, and those with Connect and Recruit will benefit from more automated engagement and tracking opportunities for passive and active candidates.</a:t>
            </a:r>
          </a:p>
          <a:p>
            <a:pPr marL="0" indent="0">
              <a:buNone/>
            </a:pPr>
            <a:endParaRPr lang="en-US" sz="2200" dirty="0"/>
          </a:p>
          <a:p>
            <a:pPr marL="0" indent="0">
              <a:buNone/>
            </a:pPr>
            <a:r>
              <a:rPr lang="en-US" sz="2200" dirty="0"/>
              <a:t>Major new features include:</a:t>
            </a:r>
          </a:p>
          <a:p>
            <a:r>
              <a:rPr lang="en-US" sz="1800" b="1" dirty="0"/>
              <a:t>Updated Login Screen: </a:t>
            </a:r>
            <a:r>
              <a:rPr lang="en-US" sz="1800" dirty="0"/>
              <a:t>Log in to the iCIMS Talent Platform from an improved user interface.</a:t>
            </a:r>
            <a:endParaRPr lang="en-US" sz="1800" b="1" dirty="0"/>
          </a:p>
          <a:p>
            <a:r>
              <a:rPr lang="en-US" sz="1800" b="1" dirty="0"/>
              <a:t>Candidate Tagging:</a:t>
            </a:r>
            <a:r>
              <a:rPr lang="en-US" sz="1800" dirty="0"/>
              <a:t> Add specific searchable keywords to a candidate’s profile.</a:t>
            </a:r>
          </a:p>
          <a:p>
            <a:r>
              <a:rPr lang="en-US" sz="1800" b="1" dirty="0"/>
              <a:t>Talent Pool Visualization: </a:t>
            </a:r>
            <a:r>
              <a:rPr lang="en-US" sz="1800" dirty="0"/>
              <a:t>Easily review the candidates that make up your Connect talent pools.</a:t>
            </a:r>
          </a:p>
          <a:p>
            <a:r>
              <a:rPr lang="en-US" sz="1800" b="1" dirty="0"/>
              <a:t>Candidate Job Recommendations: </a:t>
            </a:r>
            <a:r>
              <a:rPr lang="en-US" sz="1800" dirty="0"/>
              <a:t>Automatically re-engage interested passive candidates with reoccurring </a:t>
            </a:r>
            <a:br>
              <a:rPr lang="en-US" sz="1800" dirty="0"/>
            </a:br>
            <a:r>
              <a:rPr lang="en-US" sz="1800" dirty="0"/>
              <a:t>job digests.</a:t>
            </a:r>
          </a:p>
          <a:p>
            <a:r>
              <a:rPr lang="en-US" sz="1800" b="1" dirty="0"/>
              <a:t>Recommended Talent Pools after Job Application: </a:t>
            </a:r>
            <a:r>
              <a:rPr lang="en-US" sz="1800" dirty="0"/>
              <a:t>Encourage active candidates to subscribe to related talent pools.</a:t>
            </a:r>
            <a:endParaRPr lang="en-US" sz="1800" b="1" dirty="0"/>
          </a:p>
          <a:p>
            <a:r>
              <a:rPr lang="en-US" sz="1800" b="1" dirty="0"/>
              <a:t>Improved Automation between Connect and Recruit:</a:t>
            </a:r>
            <a:r>
              <a:rPr lang="en-US" sz="1800" dirty="0"/>
              <a:t> Automatically remove candidates who are active on a job from job digests or email campaigns using new and existing settings. Once candidates are no longer active on a job, they can automatically receive messages related to their talent pools again.</a:t>
            </a:r>
          </a:p>
        </p:txBody>
      </p:sp>
    </p:spTree>
    <p:extLst>
      <p:ext uri="{BB962C8B-B14F-4D97-AF65-F5344CB8AC3E}">
        <p14:creationId xmlns:p14="http://schemas.microsoft.com/office/powerpoint/2010/main" val="63051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Login Screen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9039" y="1323402"/>
            <a:ext cx="6279346" cy="4351337"/>
          </a:xfrm>
        </p:spPr>
      </p:pic>
      <p:sp>
        <p:nvSpPr>
          <p:cNvPr id="8" name="Content Placeholder 2"/>
          <p:cNvSpPr txBox="1">
            <a:spLocks/>
          </p:cNvSpPr>
          <p:nvPr/>
        </p:nvSpPr>
        <p:spPr>
          <a:xfrm>
            <a:off x="641426" y="1274770"/>
            <a:ext cx="4368320"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With the 16.3 Release, iCIMS is excited to introduce a new login screen.</a:t>
            </a:r>
          </a:p>
          <a:p>
            <a:r>
              <a:rPr lang="en-US" sz="2000" dirty="0"/>
              <a:t>The new login screen offers the same functionality and configuration as the previous login screen, with a sleeker and more polished interface.</a:t>
            </a:r>
          </a:p>
        </p:txBody>
      </p:sp>
    </p:spTree>
    <p:extLst>
      <p:ext uri="{BB962C8B-B14F-4D97-AF65-F5344CB8AC3E}">
        <p14:creationId xmlns:p14="http://schemas.microsoft.com/office/powerpoint/2010/main" val="421488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Tagging</a:t>
            </a:r>
          </a:p>
        </p:txBody>
      </p:sp>
      <p:sp>
        <p:nvSpPr>
          <p:cNvPr id="5" name="Content Placeholder 2"/>
          <p:cNvSpPr txBox="1">
            <a:spLocks/>
          </p:cNvSpPr>
          <p:nvPr/>
        </p:nvSpPr>
        <p:spPr>
          <a:xfrm>
            <a:off x="641425" y="1274770"/>
            <a:ext cx="10886960" cy="4351338"/>
          </a:xfrm>
          <a:prstGeom prst="rect">
            <a:avLst/>
          </a:prstGeom>
        </p:spPr>
        <p:txBody>
          <a:bodyPr vert="horz" lIns="91440" tIns="45720" rIns="91440" bIns="45720" rtlCol="0">
            <a:norm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Users can now add searchable tags to a candidate’s profile. These tags are visible in the candidate’s Quick Info Card as well as on the Contact Tab.</a:t>
            </a:r>
          </a:p>
          <a:p>
            <a:endParaRPr lang="en-US" sz="2000" dirty="0"/>
          </a:p>
          <a:p>
            <a:endParaRPr lang="en-US" sz="2000" dirty="0"/>
          </a:p>
          <a:p>
            <a:pPr marL="0" indent="0">
              <a:buNone/>
            </a:pPr>
            <a:endParaRPr lang="en-US" sz="2000" dirty="0"/>
          </a:p>
          <a:p>
            <a:endParaRPr lang="en-US" sz="2000" dirty="0"/>
          </a:p>
          <a:p>
            <a:r>
              <a:rPr lang="en-US" sz="2000" dirty="0"/>
              <a:t>Users with search permissions can easily view other candidates with the same trait by clicking the tag on a candidate’s profile.</a:t>
            </a:r>
          </a:p>
          <a:p>
            <a:r>
              <a:rPr lang="en-US" sz="2000" dirty="0"/>
              <a:t>Clients can choose which user groups are able to create new tags, including the ability to add new tag values directly on a candidate’s profile.</a:t>
            </a:r>
          </a:p>
        </p:txBody>
      </p:sp>
      <p:pic>
        <p:nvPicPr>
          <p:cNvPr id="13" name="Picture 12"/>
          <p:cNvPicPr>
            <a:picLocks noChangeAspect="1"/>
          </p:cNvPicPr>
          <p:nvPr/>
        </p:nvPicPr>
        <p:blipFill>
          <a:blip r:embed="rId3"/>
          <a:stretch>
            <a:fillRect/>
          </a:stretch>
        </p:blipFill>
        <p:spPr>
          <a:xfrm>
            <a:off x="1178881" y="2118649"/>
            <a:ext cx="9784080" cy="1496187"/>
          </a:xfrm>
          <a:prstGeom prst="rect">
            <a:avLst/>
          </a:prstGeom>
        </p:spPr>
      </p:pic>
    </p:spTree>
    <p:extLst>
      <p:ext uri="{BB962C8B-B14F-4D97-AF65-F5344CB8AC3E}">
        <p14:creationId xmlns:p14="http://schemas.microsoft.com/office/powerpoint/2010/main" val="71330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Tagging</a:t>
            </a:r>
          </a:p>
        </p:txBody>
      </p:sp>
      <p:sp>
        <p:nvSpPr>
          <p:cNvPr id="5" name="Content Placeholder 2"/>
          <p:cNvSpPr txBox="1">
            <a:spLocks/>
          </p:cNvSpPr>
          <p:nvPr/>
        </p:nvSpPr>
        <p:spPr>
          <a:xfrm>
            <a:off x="641425" y="1274770"/>
            <a:ext cx="6006263" cy="4351338"/>
          </a:xfrm>
          <a:prstGeom prst="rect">
            <a:avLst/>
          </a:prstGeom>
        </p:spPr>
        <p:txBody>
          <a:bodyPr vert="horz" lIns="91440" tIns="45720" rIns="91440" bIns="45720" rtlCol="0">
            <a:norm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To help clients get started, the system includes a pre-created list of tags.</a:t>
            </a:r>
          </a:p>
          <a:p>
            <a:r>
              <a:rPr lang="en-US" sz="2200" dirty="0"/>
              <a:t>Tag lists are flexible and configurable.</a:t>
            </a:r>
            <a:br>
              <a:rPr lang="en-US" sz="2200" dirty="0"/>
            </a:br>
            <a:r>
              <a:rPr lang="en-US" sz="2200" dirty="0"/>
              <a:t>The user admin can update the tags list to include any characteristics the organization wants to track.</a:t>
            </a:r>
          </a:p>
          <a:p>
            <a:r>
              <a:rPr lang="en-US" sz="2200" dirty="0"/>
              <a:t>Tags can even be used to keep track of particularly impressive or “Silver Medalist” candidates so that it’s easy to find great talent when the next opening becomes available.</a:t>
            </a:r>
          </a:p>
          <a:p>
            <a:endParaRPr lang="en-US" sz="1800" dirty="0"/>
          </a:p>
        </p:txBody>
      </p:sp>
      <p:pic>
        <p:nvPicPr>
          <p:cNvPr id="10" name="Picture 9"/>
          <p:cNvPicPr>
            <a:picLocks noChangeAspect="1"/>
          </p:cNvPicPr>
          <p:nvPr/>
        </p:nvPicPr>
        <p:blipFill>
          <a:blip r:embed="rId3"/>
          <a:stretch>
            <a:fillRect/>
          </a:stretch>
        </p:blipFill>
        <p:spPr>
          <a:xfrm>
            <a:off x="7269219" y="1274770"/>
            <a:ext cx="3346965" cy="3919022"/>
          </a:xfrm>
          <a:prstGeom prst="rect">
            <a:avLst/>
          </a:prstGeom>
        </p:spPr>
      </p:pic>
    </p:spTree>
    <p:extLst>
      <p:ext uri="{BB962C8B-B14F-4D97-AF65-F5344CB8AC3E}">
        <p14:creationId xmlns:p14="http://schemas.microsoft.com/office/powerpoint/2010/main" val="396282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Pool Visualization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4785" y="1165417"/>
            <a:ext cx="5943600" cy="4744838"/>
          </a:xfrm>
        </p:spPr>
      </p:pic>
      <p:sp>
        <p:nvSpPr>
          <p:cNvPr id="5" name="Content Placeholder 2"/>
          <p:cNvSpPr txBox="1">
            <a:spLocks/>
          </p:cNvSpPr>
          <p:nvPr/>
        </p:nvSpPr>
        <p:spPr>
          <a:xfrm>
            <a:off x="641425" y="1274770"/>
            <a:ext cx="4872407"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On the Talent Pool Profile, users with iCIMS Connect enabled can now see candidates in the talent pool in various groupings, including by status, by source, and by date added.</a:t>
            </a:r>
          </a:p>
          <a:p>
            <a:r>
              <a:rPr lang="en-US" sz="2000" dirty="0"/>
              <a:t>These groupings offer a chart view as well as a detailed view, similar to the view options available on the Recruiting Workflow Profile.</a:t>
            </a:r>
          </a:p>
          <a:p>
            <a:r>
              <a:rPr lang="en-US" sz="2000" dirty="0"/>
              <a:t>Users can also filter results within the groupings to see only candidates who have uploaded a resume or who live within a certain distance, among other options.</a:t>
            </a:r>
          </a:p>
        </p:txBody>
      </p:sp>
    </p:spTree>
    <p:extLst>
      <p:ext uri="{BB962C8B-B14F-4D97-AF65-F5344CB8AC3E}">
        <p14:creationId xmlns:p14="http://schemas.microsoft.com/office/powerpoint/2010/main" val="415430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Job Recommendations</a:t>
            </a:r>
          </a:p>
        </p:txBody>
      </p:sp>
      <p:sp>
        <p:nvSpPr>
          <p:cNvPr id="5" name="Content Placeholder 2"/>
          <p:cNvSpPr txBox="1">
            <a:spLocks/>
          </p:cNvSpPr>
          <p:nvPr/>
        </p:nvSpPr>
        <p:spPr>
          <a:xfrm>
            <a:off x="641425" y="1274770"/>
            <a:ext cx="4669097" cy="4805990"/>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Candidate Job Recommendations is a powerful new feature that requires both Connect and Recruit to be enabled in your system. </a:t>
            </a:r>
          </a:p>
          <a:p>
            <a:r>
              <a:rPr lang="en-US" sz="2000" dirty="0"/>
              <a:t>This feature is off by default, as the user admin must take setup actions prior to enabling the feature. For additional information, access the </a:t>
            </a:r>
            <a:r>
              <a:rPr lang="en-US" sz="2000" dirty="0">
                <a:hlinkClick r:id="rId3"/>
              </a:rPr>
              <a:t>Candidate Job Recommendations Setup Guide</a:t>
            </a:r>
            <a:r>
              <a:rPr lang="en-US" sz="2000" dirty="0"/>
              <a:t>.</a:t>
            </a:r>
          </a:p>
          <a:p>
            <a:r>
              <a:rPr lang="en-US" sz="2000" dirty="0"/>
              <a:t>Among other benefits, this feature displays jobs to passive candidates based on their interests after they connect with an organization. </a:t>
            </a:r>
          </a:p>
          <a:p>
            <a:endParaRPr lang="en-US" sz="2000" dirty="0"/>
          </a:p>
          <a:p>
            <a:endParaRPr lang="en-US" sz="2000" dirty="0"/>
          </a:p>
        </p:txBody>
      </p:sp>
      <p:pic>
        <p:nvPicPr>
          <p:cNvPr id="6" name="Picture 5"/>
          <p:cNvPicPr/>
          <p:nvPr/>
        </p:nvPicPr>
        <p:blipFill>
          <a:blip r:embed="rId4"/>
          <a:stretch>
            <a:fillRect/>
          </a:stretch>
        </p:blipFill>
        <p:spPr>
          <a:xfrm>
            <a:off x="5310522" y="1049845"/>
            <a:ext cx="6217863" cy="4729163"/>
          </a:xfrm>
          <a:prstGeom prst="rect">
            <a:avLst/>
          </a:prstGeom>
        </p:spPr>
      </p:pic>
    </p:spTree>
    <p:extLst>
      <p:ext uri="{BB962C8B-B14F-4D97-AF65-F5344CB8AC3E}">
        <p14:creationId xmlns:p14="http://schemas.microsoft.com/office/powerpoint/2010/main" val="129918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Job Recommendations</a:t>
            </a:r>
          </a:p>
        </p:txBody>
      </p:sp>
      <p:sp>
        <p:nvSpPr>
          <p:cNvPr id="5" name="Content Placeholder 2"/>
          <p:cNvSpPr txBox="1">
            <a:spLocks/>
          </p:cNvSpPr>
          <p:nvPr/>
        </p:nvSpPr>
        <p:spPr>
          <a:xfrm>
            <a:off x="641425" y="1274770"/>
            <a:ext cx="4972991" cy="4805990"/>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The Candidate Job Recommendations feature also automatically sends interested passive candidates a weekly job digest related to their subscribed talent pools.</a:t>
            </a:r>
          </a:p>
          <a:p>
            <a:r>
              <a:rPr lang="en-US" sz="2200" dirty="0"/>
              <a:t>Candidates opt in to these emails on the Connect Portal and then receive regular </a:t>
            </a:r>
            <a:r>
              <a:rPr lang="en-US" sz="2200"/>
              <a:t>emails with links </a:t>
            </a:r>
            <a:r>
              <a:rPr lang="en-US" sz="2200" dirty="0"/>
              <a:t>to newly-posted jobs related to their interests.</a:t>
            </a:r>
          </a:p>
        </p:txBody>
      </p:sp>
      <p:pic>
        <p:nvPicPr>
          <p:cNvPr id="4" name="Picture 3"/>
          <p:cNvPicPr>
            <a:picLocks noChangeAspect="1"/>
          </p:cNvPicPr>
          <p:nvPr/>
        </p:nvPicPr>
        <p:blipFill>
          <a:blip r:embed="rId3"/>
          <a:stretch>
            <a:fillRect/>
          </a:stretch>
        </p:blipFill>
        <p:spPr>
          <a:xfrm>
            <a:off x="6070921" y="1059306"/>
            <a:ext cx="4947152" cy="4914258"/>
          </a:xfrm>
          <a:prstGeom prst="rect">
            <a:avLst/>
          </a:prstGeom>
        </p:spPr>
      </p:pic>
    </p:spTree>
    <p:extLst>
      <p:ext uri="{BB962C8B-B14F-4D97-AF65-F5344CB8AC3E}">
        <p14:creationId xmlns:p14="http://schemas.microsoft.com/office/powerpoint/2010/main" val="141654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Talent Pools after Job Application</a:t>
            </a:r>
          </a:p>
        </p:txBody>
      </p:sp>
      <p:sp>
        <p:nvSpPr>
          <p:cNvPr id="5" name="Content Placeholder 2"/>
          <p:cNvSpPr txBox="1">
            <a:spLocks/>
          </p:cNvSpPr>
          <p:nvPr/>
        </p:nvSpPr>
        <p:spPr>
          <a:xfrm>
            <a:off x="641425" y="1274770"/>
            <a:ext cx="4972991" cy="4805990"/>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Clients with Connect and Recruit also benefit from the ability to display related talent pools to candidates after they have applied for a job.</a:t>
            </a:r>
          </a:p>
          <a:p>
            <a:r>
              <a:rPr lang="en-US" dirty="0"/>
              <a:t>Like Candidate Job Recommendations, this feature requires </a:t>
            </a:r>
            <a:r>
              <a:rPr lang="en-US" dirty="0">
                <a:hlinkClick r:id="rId3"/>
              </a:rPr>
              <a:t>setup steps</a:t>
            </a:r>
            <a:r>
              <a:rPr lang="en-US" dirty="0"/>
              <a:t>—specifically, the association of specific talent pools to jobs.</a:t>
            </a:r>
          </a:p>
        </p:txBody>
      </p:sp>
      <p:pic>
        <p:nvPicPr>
          <p:cNvPr id="6" name="Picture 5"/>
          <p:cNvPicPr/>
          <p:nvPr/>
        </p:nvPicPr>
        <p:blipFill>
          <a:blip r:embed="rId4"/>
          <a:stretch>
            <a:fillRect/>
          </a:stretch>
        </p:blipFill>
        <p:spPr>
          <a:xfrm>
            <a:off x="5614416" y="1754886"/>
            <a:ext cx="5913969" cy="3133166"/>
          </a:xfrm>
          <a:prstGeom prst="rect">
            <a:avLst/>
          </a:prstGeom>
        </p:spPr>
      </p:pic>
    </p:spTree>
    <p:extLst>
      <p:ext uri="{BB962C8B-B14F-4D97-AF65-F5344CB8AC3E}">
        <p14:creationId xmlns:p14="http://schemas.microsoft.com/office/powerpoint/2010/main" val="1622061925"/>
      </p:ext>
    </p:extLst>
  </p:cSld>
  <p:clrMapOvr>
    <a:masterClrMapping/>
  </p:clrMapOvr>
</p:sld>
</file>

<file path=ppt/theme/theme1.xml><?xml version="1.0" encoding="utf-8"?>
<a:theme xmlns:a="http://schemas.openxmlformats.org/drawingml/2006/main" name="iCIMS Widesc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C00000"/>
          </a:solidFill>
        </a:ln>
      </a:spPr>
      <a:bodyPr/>
      <a:lstStyle/>
      <a:style>
        <a:lnRef idx="3">
          <a:schemeClr val="accent2"/>
        </a:lnRef>
        <a:fillRef idx="0">
          <a:schemeClr val="accent2"/>
        </a:fillRef>
        <a:effectRef idx="2">
          <a:schemeClr val="accent2"/>
        </a:effectRef>
        <a:fontRef idx="minor">
          <a:schemeClr val="tx1"/>
        </a:fontRef>
      </a:style>
    </a:lnDef>
    <a:txDef>
      <a:spPr>
        <a:noFill/>
      </a:spPr>
      <a:bodyPr wrap="square" rtlCol="0">
        <a:spAutoFit/>
      </a:bodyPr>
      <a:lstStyle>
        <a:defPPr>
          <a:defRPr dirty="0">
            <a:latin typeface="Segoe UI Light" panose="020B0502040204020203" pitchFamily="34" charset="0"/>
          </a:defRPr>
        </a:defPPr>
      </a:lstStyle>
    </a:txDef>
  </a:objectDefaults>
  <a:extraClrSchemeLst/>
  <a:extLst>
    <a:ext uri="{05A4C25C-085E-4340-85A3-A5531E510DB2}">
      <thm15:themeFamily xmlns:thm15="http://schemas.microsoft.com/office/thememl/2012/main" name="iCIMS-Global-Template-Widescreen.potx" id="{46E8F558-7DDE-4293-B871-65094453DED6}" vid="{563A5CA2-74A8-4E15-A436-EB8D0080EF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D1439609CB6498C7E78A2435B63AA" ma:contentTypeVersion="4" ma:contentTypeDescription="Create a new document." ma:contentTypeScope="" ma:versionID="173979ad8c1b01cbb6708bd2fcd777a8">
  <xsd:schema xmlns:xsd="http://www.w3.org/2001/XMLSchema" xmlns:xs="http://www.w3.org/2001/XMLSchema" xmlns:p="http://schemas.microsoft.com/office/2006/metadata/properties" xmlns:ns2="be77ad9b-7031-4769-b74f-a23d3b5d1908" xmlns:ns3="006900dd-d737-4d6f-a1af-6fda1925739a" targetNamespace="http://schemas.microsoft.com/office/2006/metadata/properties" ma:root="true" ma:fieldsID="50e1f3a4b338c477a530479d8b6dac78" ns2:_="" ns3:_="">
    <xsd:import namespace="be77ad9b-7031-4769-b74f-a23d3b5d1908"/>
    <xsd:import namespace="006900dd-d737-4d6f-a1af-6fda1925739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7ad9b-7031-4769-b74f-a23d3b5d190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06900dd-d737-4d6f-a1af-6fda192573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e77ad9b-7031-4769-b74f-a23d3b5d1908">KZW52PUUEV4K-5-5313</_dlc_DocId>
    <_dlc_DocIdUrl xmlns="be77ad9b-7031-4769-b74f-a23d3b5d1908">
      <Url>https://icimsinc.sharepoint.com/teams/PMOR/_layouts/15/DocIdRedir.aspx?ID=KZW52PUUEV4K-5-5313</Url>
      <Description>KZW52PUUEV4K-5-5313</Description>
    </_dlc_DocIdUrl>
  </documentManagement>
</p:properties>
</file>

<file path=customXml/itemProps1.xml><?xml version="1.0" encoding="utf-8"?>
<ds:datastoreItem xmlns:ds="http://schemas.openxmlformats.org/officeDocument/2006/customXml" ds:itemID="{AF0E484D-D77D-4730-8F44-29436576D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77ad9b-7031-4769-b74f-a23d3b5d1908"/>
    <ds:schemaRef ds:uri="006900dd-d737-4d6f-a1af-6fda192573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DB8A38-2F11-43E5-B146-E991C191D5A4}">
  <ds:schemaRefs>
    <ds:schemaRef ds:uri="http://schemas.microsoft.com/sharepoint/events"/>
  </ds:schemaRefs>
</ds:datastoreItem>
</file>

<file path=customXml/itemProps3.xml><?xml version="1.0" encoding="utf-8"?>
<ds:datastoreItem xmlns:ds="http://schemas.openxmlformats.org/officeDocument/2006/customXml" ds:itemID="{D49169C7-F078-4403-97A8-A1258DDBD088}">
  <ds:schemaRefs>
    <ds:schemaRef ds:uri="http://schemas.microsoft.com/sharepoint/v3/contenttype/forms"/>
  </ds:schemaRefs>
</ds:datastoreItem>
</file>

<file path=customXml/itemProps4.xml><?xml version="1.0" encoding="utf-8"?>
<ds:datastoreItem xmlns:ds="http://schemas.openxmlformats.org/officeDocument/2006/customXml" ds:itemID="{3B12EB26-8FED-46DE-BC6F-30D84B79E20E}">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006900dd-d737-4d6f-a1af-6fda1925739a"/>
    <ds:schemaRef ds:uri="be77ad9b-7031-4769-b74f-a23d3b5d1908"/>
  </ds:schemaRefs>
</ds:datastoreItem>
</file>

<file path=docProps/app.xml><?xml version="1.0" encoding="utf-8"?>
<Properties xmlns="http://schemas.openxmlformats.org/officeDocument/2006/extended-properties" xmlns:vt="http://schemas.openxmlformats.org/officeDocument/2006/docPropsVTypes">
  <Template/>
  <TotalTime>23553</TotalTime>
  <Words>688</Words>
  <Application>Microsoft Office PowerPoint</Application>
  <PresentationFormat>Widescreen</PresentationFormat>
  <Paragraphs>67</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Courier New</vt:lpstr>
      <vt:lpstr>Helvetica</vt:lpstr>
      <vt:lpstr>Segoe UI Light</vt:lpstr>
      <vt:lpstr>Wingdings</vt:lpstr>
      <vt:lpstr>iCIMS Widescreen</vt:lpstr>
      <vt:lpstr>iCIMS 16.3 Release: Highlights</vt:lpstr>
      <vt:lpstr>Introducing the 16.3 Release</vt:lpstr>
      <vt:lpstr>Updated Login Screen</vt:lpstr>
      <vt:lpstr>Candidate Tagging</vt:lpstr>
      <vt:lpstr>Candidate Tagging</vt:lpstr>
      <vt:lpstr>Talent Pool Visualization</vt:lpstr>
      <vt:lpstr>Candidate Job Recommendations</vt:lpstr>
      <vt:lpstr>Candidate Job Recommendations</vt:lpstr>
      <vt:lpstr>Recommended Talent Pools after Job Application</vt:lpstr>
      <vt:lpstr>Improved Automation between Connect &amp; Recruit</vt:lpstr>
      <vt:lpstr>Additional Release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Hartung</dc:creator>
  <cp:lastModifiedBy>Kathy Zhao</cp:lastModifiedBy>
  <cp:revision>248</cp:revision>
  <dcterms:created xsi:type="dcterms:W3CDTF">2016-04-08T18:04:18Z</dcterms:created>
  <dcterms:modified xsi:type="dcterms:W3CDTF">2016-07-18T18:20:08Z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0x010100080D1439609CB6498C7E78A2435B63AA</vt:lpwstr>
  </property>
  <property fmtid="{D5CDD505-2E9C-101B-9397-08002B2CF9AE}" pid="3" name="_dlc_DocIdItemGuid">
    <vt:lpwstr>0de419cf-30ea-4ec0-8efd-0657c7f7fc0e</vt:lpwstr>
  </property>
</Properties>
</file>