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1" r:id="rId5"/>
  </p:sldMasterIdLst>
  <p:notesMasterIdLst>
    <p:notesMasterId r:id="rId22"/>
  </p:notesMasterIdLst>
  <p:handoutMasterIdLst>
    <p:handoutMasterId r:id="rId23"/>
  </p:handoutMasterIdLst>
  <p:sldIdLst>
    <p:sldId id="256" r:id="rId6"/>
    <p:sldId id="257" r:id="rId7"/>
    <p:sldId id="285" r:id="rId8"/>
    <p:sldId id="287" r:id="rId9"/>
    <p:sldId id="278" r:id="rId10"/>
    <p:sldId id="286" r:id="rId11"/>
    <p:sldId id="281" r:id="rId12"/>
    <p:sldId id="282" r:id="rId13"/>
    <p:sldId id="270" r:id="rId14"/>
    <p:sldId id="277" r:id="rId15"/>
    <p:sldId id="275" r:id="rId16"/>
    <p:sldId id="284" r:id="rId17"/>
    <p:sldId id="280" r:id="rId18"/>
    <p:sldId id="271" r:id="rId19"/>
    <p:sldId id="279"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24" userDrawn="1">
          <p15:clr>
            <a:srgbClr val="A4A3A4"/>
          </p15:clr>
        </p15:guide>
        <p15:guide id="2" orient="horz" pos="2472" userDrawn="1">
          <p15:clr>
            <a:srgbClr val="A4A3A4"/>
          </p15:clr>
        </p15:guide>
        <p15:guide id="3" pos="6480" userDrawn="1">
          <p15:clr>
            <a:srgbClr val="A4A3A4"/>
          </p15:clr>
        </p15:guide>
        <p15:guide id="4" orient="horz" pos="144" userDrawn="1">
          <p15:clr>
            <a:srgbClr val="A4A3A4"/>
          </p15:clr>
        </p15:guide>
        <p15:guide id="5" orient="horz" pos="3240" userDrawn="1">
          <p15:clr>
            <a:srgbClr val="A4A3A4"/>
          </p15:clr>
        </p15:guide>
        <p15:guide id="6" pos="7296" userDrawn="1">
          <p15:clr>
            <a:srgbClr val="A4A3A4"/>
          </p15:clr>
        </p15:guide>
        <p15:guide id="7" orient="horz" pos="3528" userDrawn="1">
          <p15:clr>
            <a:srgbClr val="A4A3A4"/>
          </p15:clr>
        </p15:guide>
        <p15:guide id="8" orient="horz" pos="1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CF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14" autoAdjust="0"/>
    <p:restoredTop sz="90723" autoAdjust="0"/>
  </p:normalViewPr>
  <p:slideViewPr>
    <p:cSldViewPr snapToGrid="0">
      <p:cViewPr varScale="1">
        <p:scale>
          <a:sx n="73" d="100"/>
          <a:sy n="73" d="100"/>
        </p:scale>
        <p:origin x="595" y="67"/>
      </p:cViewPr>
      <p:guideLst>
        <p:guide pos="1224"/>
        <p:guide orient="horz" pos="2472"/>
        <p:guide pos="6480"/>
        <p:guide orient="horz" pos="144"/>
        <p:guide orient="horz" pos="3240"/>
        <p:guide pos="7296"/>
        <p:guide orient="horz" pos="3528"/>
        <p:guide orient="horz" pos="1944"/>
      </p:guideLst>
    </p:cSldViewPr>
  </p:slideViewPr>
  <p:notesTextViewPr>
    <p:cViewPr>
      <p:scale>
        <a:sx n="3" d="2"/>
        <a:sy n="3" d="2"/>
      </p:scale>
      <p:origin x="0" y="0"/>
    </p:cViewPr>
  </p:notesTextViewPr>
  <p:sorterViewPr>
    <p:cViewPr>
      <p:scale>
        <a:sx n="66" d="100"/>
        <a:sy n="66" d="100"/>
      </p:scale>
      <p:origin x="0" y="-5424"/>
    </p:cViewPr>
  </p:sorter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9D9CC-6E27-4A4D-A4E9-2C260AE687F4}" type="datetimeFigureOut">
              <a:rPr lang="en-US" smtClean="0"/>
              <a:t>10/14/2016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823216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0562F-FD8B-4A26-B459-FB6A49D53A0D}"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26F3B-0D3A-4E79-A8AD-C4A5A3465643}" type="slidenum">
              <a:rPr lang="en-US" smtClean="0"/>
              <a:t>‹#›</a:t>
            </a:fld>
            <a:endParaRPr lang="en-US"/>
          </a:p>
        </p:txBody>
      </p:sp>
    </p:spTree>
    <p:extLst>
      <p:ext uri="{BB962C8B-B14F-4D97-AF65-F5344CB8AC3E}">
        <p14:creationId xmlns:p14="http://schemas.microsoft.com/office/powerpoint/2010/main" val="359264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26F3B-0D3A-4E79-A8AD-C4A5A3465643}" type="slidenum">
              <a:rPr lang="en-US" smtClean="0"/>
              <a:t>2</a:t>
            </a:fld>
            <a:endParaRPr lang="en-US"/>
          </a:p>
        </p:txBody>
      </p:sp>
    </p:spTree>
    <p:extLst>
      <p:ext uri="{BB962C8B-B14F-4D97-AF65-F5344CB8AC3E}">
        <p14:creationId xmlns:p14="http://schemas.microsoft.com/office/powerpoint/2010/main" val="551447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5400">
                <a:latin typeface="Segoe UI Light"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a:t>©2016 iCIMS Inc. All Rights Reserved.</a:t>
            </a:r>
          </a:p>
          <a:p>
            <a:endParaRPr lang="en-US" sz="6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113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41425" y="1281609"/>
            <a:ext cx="5181600" cy="4351338"/>
          </a:xfrm>
        </p:spPr>
        <p:txBody>
          <a:bodyPr>
            <a:normAutofit/>
          </a:bodyPr>
          <a:lstStyle>
            <a:lvl1pPr>
              <a:defRPr sz="2400">
                <a:latin typeface="Segoe UI Light" panose="020B0502040204020203" pitchFamily="34" charset="0"/>
              </a:defRPr>
            </a:lvl1pPr>
            <a:lvl2pPr>
              <a:defRPr sz="2000">
                <a:latin typeface="Segoe UI Light" panose="020B0502040204020203" pitchFamily="34" charset="0"/>
              </a:defRPr>
            </a:lvl2pPr>
            <a:lvl3pPr>
              <a:defRPr sz="1800">
                <a:latin typeface="Segoe UI Light" panose="020B0502040204020203" pitchFamily="34" charset="0"/>
              </a:defRPr>
            </a:lvl3pPr>
            <a:lvl4pPr>
              <a:defRPr sz="1600">
                <a:latin typeface="Segoe UI Light" panose="020B0502040204020203" pitchFamily="34" charset="0"/>
              </a:defRPr>
            </a:lvl4pPr>
            <a:lvl5pPr>
              <a:defRPr sz="1600">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75425" y="1281609"/>
            <a:ext cx="5181600" cy="4351338"/>
          </a:xfrm>
        </p:spPr>
        <p:txBody>
          <a:bodyPr>
            <a:normAutofit/>
          </a:bodyPr>
          <a:lstStyle>
            <a:lvl1pPr>
              <a:defRPr sz="2400">
                <a:latin typeface="Segoe UI Light" panose="020B0502040204020203" pitchFamily="34" charset="0"/>
              </a:defRPr>
            </a:lvl1pPr>
            <a:lvl2pPr>
              <a:defRPr sz="2000">
                <a:latin typeface="Segoe UI Light" panose="020B0502040204020203" pitchFamily="34" charset="0"/>
              </a:defRPr>
            </a:lvl2pPr>
            <a:lvl3pPr>
              <a:defRPr sz="1800">
                <a:latin typeface="Segoe UI Light" panose="020B0502040204020203" pitchFamily="34" charset="0"/>
              </a:defRPr>
            </a:lvl3pPr>
            <a:lvl4pPr>
              <a:defRPr sz="1600">
                <a:latin typeface="Segoe UI Light" panose="020B0502040204020203" pitchFamily="34" charset="0"/>
              </a:defRPr>
            </a:lvl4pPr>
            <a:lvl5pPr>
              <a:defRPr sz="1600">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11" name="Straight Connector 10"/>
          <p:cNvCxnSpPr/>
          <p:nvPr/>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8" name="Straight Connector 7"/>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44470913"/>
      </p:ext>
    </p:extLst>
  </p:cSld>
  <p:clrMapOvr>
    <a:masterClrMapping/>
  </p:clrMapOvr>
  <p:extLst>
    <p:ext uri="{DCECCB84-F9BA-43D5-87BE-67443E8EF086}">
      <p15:sldGuideLst xmlns:p15="http://schemas.microsoft.com/office/powerpoint/2012/main">
        <p15:guide id="3" orient="horz" pos="792" userDrawn="1">
          <p15:clr>
            <a:srgbClr val="FBAE40"/>
          </p15:clr>
        </p15:guide>
        <p15:guide id="4" pos="3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8" name="Straight Connector 7"/>
          <p:cNvCxnSpPr/>
          <p:nvPr/>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9"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
        <p:nvSpPr>
          <p:cNvPr id="5"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6" name="Straight Connector 5"/>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219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
        <p:nvSpPr>
          <p:cNvPr id="3"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1375775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9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1" name="imag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2" name="Shape 32"/>
          <p:cNvSpPr>
            <a:spLocks noGrp="1"/>
          </p:cNvSpPr>
          <p:nvPr>
            <p:ph type="sldNum" sz="quarter" idx="2"/>
          </p:nvPr>
        </p:nvSpPr>
        <p:spPr>
          <a:xfrm>
            <a:off x="9296400" y="6363334"/>
            <a:ext cx="343903" cy="358141"/>
          </a:xfrm>
          <a:prstGeom prst="rect">
            <a:avLst/>
          </a:prstGeom>
        </p:spPr>
        <p:txBody>
          <a:bodyPr anchor="b"/>
          <a:lstStyle>
            <a:lvl1pPr algn="l">
              <a:defRPr sz="1800">
                <a:solidFill>
                  <a:srgbClr val="000000"/>
                </a:solidFill>
                <a:latin typeface="+mj-lt"/>
                <a:ea typeface="+mj-ea"/>
                <a:cs typeface="+mj-cs"/>
                <a:sym typeface="Calibri"/>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60024399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41425" y="1274770"/>
            <a:ext cx="10886960" cy="4351338"/>
          </a:xfrm>
        </p:spPr>
        <p:txBody>
          <a:bodyPr>
            <a:normAutofit/>
          </a:bodyPr>
          <a:lstStyle>
            <a:lvl1pPr marL="347663" indent="-347663">
              <a:lnSpc>
                <a:spcPct val="100000"/>
              </a:lnSpc>
              <a:buFont typeface="Wingdings" panose="05000000000000000000" pitchFamily="2" charset="2"/>
              <a:buChar char="§"/>
              <a:defRPr sz="2400">
                <a:latin typeface="Segoe UI Light" panose="020B0502040204020203" pitchFamily="34" charset="0"/>
              </a:defRPr>
            </a:lvl1pPr>
            <a:lvl2pPr marL="798513" indent="-341313">
              <a:lnSpc>
                <a:spcPct val="100000"/>
              </a:lnSpc>
              <a:buFont typeface="Wingdings" panose="05000000000000000000" pitchFamily="2" charset="2"/>
              <a:buChar char="§"/>
              <a:defRPr sz="2000">
                <a:latin typeface="Segoe UI Light" panose="020B0502040204020203" pitchFamily="34" charset="0"/>
              </a:defRPr>
            </a:lvl2pPr>
            <a:lvl3pPr marL="1262063" indent="-347663">
              <a:lnSpc>
                <a:spcPct val="100000"/>
              </a:lnSpc>
              <a:buFont typeface="Wingdings" panose="05000000000000000000" pitchFamily="2" charset="2"/>
              <a:buChar char="§"/>
              <a:defRPr sz="1800">
                <a:latin typeface="Segoe UI Light" panose="020B0502040204020203" pitchFamily="34" charset="0"/>
              </a:defRPr>
            </a:lvl3pPr>
            <a:lvl4pPr marL="1712913" indent="-341313">
              <a:lnSpc>
                <a:spcPct val="100000"/>
              </a:lnSpc>
              <a:buFont typeface="Wingdings" panose="05000000000000000000" pitchFamily="2" charset="2"/>
              <a:buChar char="§"/>
              <a:defRPr sz="1600">
                <a:latin typeface="Segoe UI Light" panose="020B0502040204020203" pitchFamily="34" charset="0"/>
              </a:defRPr>
            </a:lvl4pPr>
            <a:lvl5pPr marL="2176463" indent="-347663">
              <a:lnSpc>
                <a:spcPct val="100000"/>
              </a:lnSpc>
              <a:buFont typeface="Wingdings" panose="05000000000000000000" pitchFamily="2" charset="2"/>
              <a:buChar char="§"/>
              <a:defRPr sz="1600">
                <a:latin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5" name="Straight Connector 4"/>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947194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guide id="4" pos="40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5558790" cy="2852737"/>
          </a:xfrm>
        </p:spPr>
        <p:txBody>
          <a:bodyPr anchor="b">
            <a:normAutofit/>
          </a:bodyPr>
          <a:lstStyle>
            <a:lvl1pPr>
              <a:defRPr sz="4400">
                <a:solidFill>
                  <a:schemeClr val="bg1"/>
                </a:solidFill>
                <a:latin typeface="Segoe UI Light" panose="020B0502040204020203" pitchFamily="34" charset="0"/>
              </a:defRPr>
            </a:lvl1pPr>
          </a:lstStyle>
          <a:p>
            <a:r>
              <a:rPr lang="en-US" dirty="0"/>
              <a:t>Click to edit Master title style</a:t>
            </a:r>
          </a:p>
        </p:txBody>
      </p:sp>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1464577801"/>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8" name="Straight Connector 7"/>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9"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23384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5400">
                <a:latin typeface="Segoe UI Light"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a:t>©2016 iCIMS Inc. All Rights Reserved.</a:t>
            </a:r>
          </a:p>
          <a:p>
            <a:endParaRPr lang="en-US" sz="60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483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4800">
                <a:solidFill>
                  <a:schemeClr val="bg1"/>
                </a:solidFill>
                <a:latin typeface="Segoe UI Light"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solidFill>
                  <a:schemeClr val="bg1"/>
                </a:solidFill>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a:t>©2016 iCIMS Inc. All Rights Reserved.</a:t>
            </a:r>
          </a:p>
          <a:p>
            <a:endParaRPr lang="en-US" sz="600" dirty="0"/>
          </a:p>
        </p:txBody>
      </p:sp>
    </p:spTree>
    <p:extLst>
      <p:ext uri="{BB962C8B-B14F-4D97-AF65-F5344CB8AC3E}">
        <p14:creationId xmlns:p14="http://schemas.microsoft.com/office/powerpoint/2010/main" val="21257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4800">
                <a:solidFill>
                  <a:schemeClr val="bg1"/>
                </a:solidFill>
                <a:latin typeface="Segoe UI Light"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solidFill>
                  <a:schemeClr val="bg1"/>
                </a:solidFill>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a:t>©2016 iCIMS Inc. All Rights Reserved.</a:t>
            </a:r>
          </a:p>
          <a:p>
            <a:endParaRPr lang="en-US" sz="600" dirty="0"/>
          </a:p>
        </p:txBody>
      </p:sp>
    </p:spTree>
    <p:extLst>
      <p:ext uri="{BB962C8B-B14F-4D97-AF65-F5344CB8AC3E}">
        <p14:creationId xmlns:p14="http://schemas.microsoft.com/office/powerpoint/2010/main" val="82122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41425" y="1274770"/>
            <a:ext cx="10886960" cy="4351338"/>
          </a:xfrm>
        </p:spPr>
        <p:txBody>
          <a:bodyPr>
            <a:normAutofit/>
          </a:bodyPr>
          <a:lstStyle>
            <a:lvl1pPr marL="347663" indent="-347663">
              <a:lnSpc>
                <a:spcPct val="100000"/>
              </a:lnSpc>
              <a:buFont typeface="Wingdings" panose="05000000000000000000" pitchFamily="2" charset="2"/>
              <a:buChar char="§"/>
              <a:defRPr sz="2400">
                <a:latin typeface="Segoe UI Light" panose="020B0502040204020203" pitchFamily="34" charset="0"/>
              </a:defRPr>
            </a:lvl1pPr>
            <a:lvl2pPr marL="798513" indent="-341313">
              <a:lnSpc>
                <a:spcPct val="100000"/>
              </a:lnSpc>
              <a:buFont typeface="Wingdings" panose="05000000000000000000" pitchFamily="2" charset="2"/>
              <a:buChar char="§"/>
              <a:defRPr sz="2000">
                <a:latin typeface="Segoe UI Light" panose="020B0502040204020203" pitchFamily="34" charset="0"/>
              </a:defRPr>
            </a:lvl2pPr>
            <a:lvl3pPr marL="1262063" indent="-347663">
              <a:lnSpc>
                <a:spcPct val="100000"/>
              </a:lnSpc>
              <a:buFont typeface="Wingdings" panose="05000000000000000000" pitchFamily="2" charset="2"/>
              <a:buChar char="§"/>
              <a:defRPr sz="1800">
                <a:latin typeface="Segoe UI Light" panose="020B0502040204020203" pitchFamily="34" charset="0"/>
              </a:defRPr>
            </a:lvl3pPr>
            <a:lvl4pPr marL="1712913" indent="-341313">
              <a:lnSpc>
                <a:spcPct val="100000"/>
              </a:lnSpc>
              <a:buFont typeface="Wingdings" panose="05000000000000000000" pitchFamily="2" charset="2"/>
              <a:buChar char="§"/>
              <a:defRPr sz="1600">
                <a:latin typeface="Segoe UI Light" panose="020B0502040204020203" pitchFamily="34" charset="0"/>
              </a:defRPr>
            </a:lvl4pPr>
            <a:lvl5pPr marL="2176463" indent="-347663">
              <a:lnSpc>
                <a:spcPct val="100000"/>
              </a:lnSpc>
              <a:buFont typeface="Wingdings" panose="05000000000000000000" pitchFamily="2" charset="2"/>
              <a:buChar char="§"/>
              <a:defRPr sz="1600">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5" name="Straight Connector 4"/>
          <p:cNvCxnSpPr/>
          <p:nvPr/>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6"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cxnSp>
        <p:nvCxnSpPr>
          <p:cNvPr id="8" name="Straight Connector 7"/>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77821394"/>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792" userDrawn="1">
          <p15:clr>
            <a:srgbClr val="FBAE40"/>
          </p15:clr>
        </p15:guide>
        <p15:guide id="8"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latin typeface="Segoe UI Light" panose="020B0502040204020203"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
        <p:nvSpPr>
          <p:cNvPr id="5"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1690374965"/>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
        <p:nvSpPr>
          <p:cNvPr id="6" name="Title 1"/>
          <p:cNvSpPr>
            <a:spLocks noGrp="1"/>
          </p:cNvSpPr>
          <p:nvPr>
            <p:ph type="title"/>
          </p:nvPr>
        </p:nvSpPr>
        <p:spPr>
          <a:xfrm>
            <a:off x="831850" y="1709738"/>
            <a:ext cx="5558790" cy="2852737"/>
          </a:xfrm>
        </p:spPr>
        <p:txBody>
          <a:bodyPr anchor="b">
            <a:normAutofit/>
          </a:bodyPr>
          <a:lstStyle>
            <a:lvl1pPr>
              <a:defRPr sz="4400">
                <a:solidFill>
                  <a:schemeClr val="tx1"/>
                </a:solidFill>
                <a:latin typeface="Segoe UI Ligh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22011596"/>
      </p:ext>
    </p:extLst>
  </p:cSld>
  <p:clrMapOvr>
    <a:masterClrMapping/>
  </p:clrMapOvr>
  <p:hf hdr="0" dt="0"/>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5558790" cy="2852737"/>
          </a:xfrm>
        </p:spPr>
        <p:txBody>
          <a:bodyPr anchor="b">
            <a:normAutofit/>
          </a:bodyPr>
          <a:lstStyle>
            <a:lvl1pPr>
              <a:defRPr sz="4400">
                <a:solidFill>
                  <a:schemeClr val="bg1"/>
                </a:solidFill>
                <a:latin typeface="Segoe UI Light" panose="020B0502040204020203" pitchFamily="34" charset="0"/>
              </a:defRPr>
            </a:lvl1pPr>
          </a:lstStyle>
          <a:p>
            <a:r>
              <a:rPr lang="en-US"/>
              <a:t>Click to edit Master title style</a:t>
            </a:r>
            <a:endParaRPr lang="en-US" dirty="0"/>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2846465009"/>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5558790" cy="2852737"/>
          </a:xfrm>
        </p:spPr>
        <p:txBody>
          <a:bodyPr anchor="b">
            <a:normAutofit/>
          </a:bodyPr>
          <a:lstStyle>
            <a:lvl1pPr>
              <a:defRPr sz="4400">
                <a:solidFill>
                  <a:schemeClr val="bg1"/>
                </a:solidFill>
                <a:latin typeface="Segoe UI Light" panose="020B0502040204020203" pitchFamily="34" charset="0"/>
              </a:defRPr>
            </a:lvl1pPr>
          </a:lstStyle>
          <a:p>
            <a:r>
              <a:rPr lang="en-US"/>
              <a:t>Click to edit Master title style</a:t>
            </a:r>
            <a:endParaRPr lang="en-US" dirty="0"/>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Segoe UI Light" panose="020B0502040204020203" pitchFamily="34" charset="0"/>
              </a:rPr>
              <a:t>©2016 iCIMS Inc. All Rights Reserved.</a:t>
            </a:r>
          </a:p>
        </p:txBody>
      </p:sp>
    </p:spTree>
    <p:extLst>
      <p:ext uri="{BB962C8B-B14F-4D97-AF65-F5344CB8AC3E}">
        <p14:creationId xmlns:p14="http://schemas.microsoft.com/office/powerpoint/2010/main" val="3751369273"/>
      </p:ext>
    </p:extLst>
  </p:cSld>
  <p:clrMapOvr>
    <a:masterClrMapping/>
  </p:clrMapOvr>
  <p:hf hdr="0" dt="0"/>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FFBDD-214A-43BD-AB05-544F181984D1}" type="datetime1">
              <a:rPr lang="en-US" smtClean="0"/>
              <a:t>10/14/2016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©2016 iCIMS Inc. All Rights Reserved.</a:t>
            </a:r>
            <a:endParaRPr lang="en-US" dirty="0"/>
          </a:p>
        </p:txBody>
      </p:sp>
      <p:pic>
        <p:nvPicPr>
          <p:cNvPr id="7" name="Picture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50612" y="6610421"/>
            <a:ext cx="367352" cy="221871"/>
          </a:xfrm>
          <a:prstGeom prst="rect">
            <a:avLst/>
          </a:prstGeom>
        </p:spPr>
        <p:txBody>
          <a:bodyPr vert="horz" lIns="91440" tIns="45720" rIns="91440" bIns="45720" rtlCol="0" anchor="ctr"/>
          <a:lstStyle>
            <a:lvl1pPr algn="r">
              <a:defRPr sz="1200">
                <a:solidFill>
                  <a:schemeClr val="bg1">
                    <a:lumMod val="50000"/>
                  </a:schemeClr>
                </a:solidFill>
                <a:latin typeface="Segoe UI Light" panose="020B0502040204020203" pitchFamily="34" charset="0"/>
              </a:defRPr>
            </a:lvl1pPr>
          </a:lstStyle>
          <a:p>
            <a:fld id="{48F63A3B-78C7-47BE-AE5E-E10140E04643}" type="slidenum">
              <a:rPr lang="en-US" smtClean="0"/>
              <a:pPr/>
              <a:t>‹#›</a:t>
            </a:fld>
            <a:endParaRPr lang="en-US" dirty="0"/>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1879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23" r:id="rId15"/>
    <p:sldLayoutId id="2147483735" r:id="rId16"/>
    <p:sldLayoutId id="2147483727" r:id="rId17"/>
    <p:sldLayoutId id="2147483734"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icimshub.force.com/customer/articles/How_To/User-Admin-Guide-to-iCIMS-Mobile-Hiring-Manager-App" TargetMode="External"/><Relationship Id="rId2" Type="http://schemas.openxmlformats.org/officeDocument/2006/relationships/hyperlink" Target="https://icimshub.force.com/customer/articles/How_To/Introduction-to-iCIMS-Mobile-Hiring-Manager-App"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icimshub.force.com/customer" TargetMode="External"/><Relationship Id="rId2" Type="http://schemas.openxmlformats.org/officeDocument/2006/relationships/hyperlink" Target="https://icimshub.force.com/customer/releaseresources" TargetMode="External"/><Relationship Id="rId1" Type="http://schemas.openxmlformats.org/officeDocument/2006/relationships/slideLayout" Target="../slideLayouts/slideLayout5.xml"/><Relationship Id="rId4" Type="http://schemas.openxmlformats.org/officeDocument/2006/relationships/hyperlink" Target="http://media.icims.com/training/Training/Documentation/iCIMS_Browser_Support_Policy.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cimshub.force.com/customer/articles/How_To/Enabling-and-Disabling-Profile-at-a-Glanc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iCIMS 16.4 Release: Highlights</a:t>
            </a:r>
          </a:p>
        </p:txBody>
      </p:sp>
      <p:sp>
        <p:nvSpPr>
          <p:cNvPr id="3" name="Subtitle 2"/>
          <p:cNvSpPr>
            <a:spLocks noGrp="1"/>
          </p:cNvSpPr>
          <p:nvPr>
            <p:ph type="subTitle" idx="1"/>
          </p:nvPr>
        </p:nvSpPr>
        <p:spPr/>
        <p:txBody>
          <a:bodyPr/>
          <a:lstStyle/>
          <a:p>
            <a:r>
              <a:rPr lang="en-US" dirty="0"/>
              <a:t>Last Updated Date: </a:t>
            </a:r>
            <a:fld id="{CFE13F3D-B9FD-40B0-8C3B-62FD08B2A20A}" type="datetime1">
              <a:rPr lang="en-US"/>
              <a:t>10/14/2016</a:t>
            </a:fld>
            <a:endParaRPr lang="en-US" dirty="0"/>
          </a:p>
        </p:txBody>
      </p:sp>
      <p:sp>
        <p:nvSpPr>
          <p:cNvPr id="4" name="Slide Number Placeholder 3"/>
          <p:cNvSpPr>
            <a:spLocks noGrp="1"/>
          </p:cNvSpPr>
          <p:nvPr>
            <p:ph type="sldNum" sz="quarter" idx="12"/>
          </p:nvPr>
        </p:nvSpPr>
        <p:spPr/>
        <p:txBody>
          <a:bodyPr/>
          <a:lstStyle/>
          <a:p>
            <a:r>
              <a:rPr lang="en-US"/>
              <a:t>©2016 iCIMS Inc. All Rights Reserved.</a:t>
            </a:r>
          </a:p>
          <a:p>
            <a:endParaRPr lang="en-US" sz="600" dirty="0"/>
          </a:p>
        </p:txBody>
      </p:sp>
    </p:spTree>
    <p:extLst>
      <p:ext uri="{BB962C8B-B14F-4D97-AF65-F5344CB8AC3E}">
        <p14:creationId xmlns:p14="http://schemas.microsoft.com/office/powerpoint/2010/main" val="304644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Event Management (Cont’d)</a:t>
            </a:r>
          </a:p>
        </p:txBody>
      </p:sp>
      <p:sp>
        <p:nvSpPr>
          <p:cNvPr id="8" name="Content Placeholder 2"/>
          <p:cNvSpPr txBox="1">
            <a:spLocks/>
          </p:cNvSpPr>
          <p:nvPr/>
        </p:nvSpPr>
        <p:spPr>
          <a:xfrm>
            <a:off x="641425" y="1274770"/>
            <a:ext cx="10886959"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Connect customers also have access to the Event Manager page, where current, upcoming, and recent events are displayed.</a:t>
            </a:r>
          </a:p>
          <a:p>
            <a:r>
              <a:rPr lang="en-US" sz="2000" dirty="0"/>
              <a:t>On the Reports tab, customers can also view metrics from recent events, providing insight into the success of their events and the organization’s overall event strategy.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299" y="2843918"/>
            <a:ext cx="6621208" cy="3089898"/>
          </a:xfrm>
          <a:prstGeom prst="rect">
            <a:avLst/>
          </a:prstGeom>
        </p:spPr>
      </p:pic>
      <p:sp>
        <p:nvSpPr>
          <p:cNvPr id="5" name="Explosion 2 4"/>
          <p:cNvSpPr/>
          <p:nvPr/>
        </p:nvSpPr>
        <p:spPr>
          <a:xfrm>
            <a:off x="10058400" y="0"/>
            <a:ext cx="2133600" cy="1274770"/>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chemeClr val="tx1"/>
                  </a:solidFill>
                </a:ln>
                <a:solidFill>
                  <a:schemeClr val="tx1"/>
                </a:solidFill>
                <a:latin typeface="Segoe UI Light" panose="020B0502040204020203" pitchFamily="34" charset="0"/>
                <a:cs typeface="Segoe UI Light" panose="020B0502040204020203" pitchFamily="34" charset="0"/>
              </a:rPr>
              <a:t>On by default</a:t>
            </a:r>
          </a:p>
        </p:txBody>
      </p:sp>
    </p:spTree>
    <p:extLst>
      <p:ext uri="{BB962C8B-B14F-4D97-AF65-F5344CB8AC3E}">
        <p14:creationId xmlns:p14="http://schemas.microsoft.com/office/powerpoint/2010/main" val="56051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Recruiter Review</a:t>
            </a:r>
          </a:p>
        </p:txBody>
      </p:sp>
      <p:sp>
        <p:nvSpPr>
          <p:cNvPr id="8" name="Content Placeholder 2"/>
          <p:cNvSpPr txBox="1">
            <a:spLocks/>
          </p:cNvSpPr>
          <p:nvPr/>
        </p:nvSpPr>
        <p:spPr>
          <a:xfrm>
            <a:off x="641425" y="1274770"/>
            <a:ext cx="6362489"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While at an event interacting with candidates, recruiters can access a Review Mode on their mobile device and provide feedback on candidates in real time.</a:t>
            </a:r>
          </a:p>
          <a:p>
            <a:r>
              <a:rPr lang="en-US" sz="2000" dirty="0"/>
              <a:t>Recruiter Review Mode is </a:t>
            </a:r>
            <a:r>
              <a:rPr lang="en-US" sz="2000"/>
              <a:t>launched </a:t>
            </a:r>
            <a:r>
              <a:rPr lang="en-US" sz="2000" dirty="0"/>
              <a:t>using</a:t>
            </a:r>
            <a:r>
              <a:rPr lang="en-US" sz="2000"/>
              <a:t> the </a:t>
            </a:r>
            <a:r>
              <a:rPr lang="en-US" sz="2000" b="1"/>
              <a:t>Review Attendees</a:t>
            </a:r>
            <a:r>
              <a:rPr lang="en-US" sz="2000"/>
              <a:t> button on </a:t>
            </a:r>
            <a:r>
              <a:rPr lang="en-US" sz="2000" dirty="0"/>
              <a:t>the People Tab of the Event Profile.</a:t>
            </a:r>
          </a:p>
          <a:p>
            <a:r>
              <a:rPr lang="en-US" sz="2000" dirty="0"/>
              <a:t>In </a:t>
            </a:r>
            <a:r>
              <a:rPr lang="en-US" sz="2000"/>
              <a:t>this screen, </a:t>
            </a:r>
            <a:r>
              <a:rPr lang="en-US" sz="2000" dirty="0"/>
              <a:t>recruiters can add tags to a candidate, or assess a candidate’s fit for talent pools the candidate has expressed interest in.</a:t>
            </a:r>
          </a:p>
          <a:p>
            <a:pPr marL="0" indent="0">
              <a:buNone/>
            </a:pPr>
            <a:endParaRPr lang="en-US" sz="2000" dirty="0"/>
          </a:p>
          <a:p>
            <a:pPr marL="0" indent="0">
              <a:buNone/>
            </a:pPr>
            <a:r>
              <a:rPr lang="en-US" sz="2000" i="1" dirty="0"/>
              <a:t>Note: Recruiter Review Mode can also be accessed on a desktop browser.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740" y="1102925"/>
            <a:ext cx="2651760" cy="4695027"/>
          </a:xfrm>
          <a:prstGeom prst="rect">
            <a:avLst/>
          </a:prstGeom>
        </p:spPr>
      </p:pic>
      <p:sp>
        <p:nvSpPr>
          <p:cNvPr id="5" name="Explosion 2 4"/>
          <p:cNvSpPr/>
          <p:nvPr/>
        </p:nvSpPr>
        <p:spPr>
          <a:xfrm>
            <a:off x="10058400" y="0"/>
            <a:ext cx="2133600" cy="1274770"/>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a:solidFill>
                    <a:schemeClr val="tx1"/>
                  </a:solidFill>
                </a:ln>
                <a:solidFill>
                  <a:schemeClr val="tx1"/>
                </a:solidFill>
                <a:latin typeface="Segoe UI Light" panose="020B0502040204020203" pitchFamily="34" charset="0"/>
                <a:cs typeface="Segoe UI Light" panose="020B0502040204020203" pitchFamily="34" charset="0"/>
              </a:rPr>
              <a:t>Connect only</a:t>
            </a:r>
          </a:p>
        </p:txBody>
      </p:sp>
    </p:spTree>
    <p:extLst>
      <p:ext uri="{BB962C8B-B14F-4D97-AF65-F5344CB8AC3E}">
        <p14:creationId xmlns:p14="http://schemas.microsoft.com/office/powerpoint/2010/main" val="260069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Kiosk Mode Enhancements</a:t>
            </a:r>
          </a:p>
        </p:txBody>
      </p:sp>
      <p:sp>
        <p:nvSpPr>
          <p:cNvPr id="8" name="Content Placeholder 2"/>
          <p:cNvSpPr txBox="1">
            <a:spLocks/>
          </p:cNvSpPr>
          <p:nvPr/>
        </p:nvSpPr>
        <p:spPr>
          <a:xfrm>
            <a:off x="641426" y="1274770"/>
            <a:ext cx="5283886"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Through </a:t>
            </a:r>
            <a:r>
              <a:rPr lang="en-US" sz="2000" b="1" i="1" dirty="0"/>
              <a:t>Kiosk Mode</a:t>
            </a:r>
            <a:r>
              <a:rPr lang="en-US" sz="2000" dirty="0"/>
              <a:t>, recruiters can easily capture candidate information at events via tablets and/or traditional computers.</a:t>
            </a:r>
          </a:p>
          <a:p>
            <a:r>
              <a:rPr lang="en-US" sz="2000" dirty="0"/>
              <a:t>Beginning in 16.4, Kiosk Mode is now:</a:t>
            </a:r>
          </a:p>
          <a:p>
            <a:pPr lvl="1">
              <a:buFont typeface="Courier New" panose="02070309020205020404" pitchFamily="49" charset="0"/>
              <a:buChar char="o"/>
            </a:pPr>
            <a:r>
              <a:rPr lang="en-US" sz="1800" dirty="0"/>
              <a:t>Launched from the new Event Profile</a:t>
            </a:r>
            <a:endParaRPr lang="en-US" dirty="0"/>
          </a:p>
          <a:p>
            <a:pPr lvl="1">
              <a:buFont typeface="Courier New" panose="02070309020205020404" pitchFamily="49" charset="0"/>
              <a:buChar char="o"/>
            </a:pPr>
            <a:r>
              <a:rPr lang="en-US" sz="1800" dirty="0"/>
              <a:t>Configured right in the Platform</a:t>
            </a:r>
            <a:endParaRPr lang="en-US" dirty="0"/>
          </a:p>
          <a:p>
            <a:r>
              <a:rPr lang="en-US" sz="2000" dirty="0"/>
              <a:t>Candidates can upload their resume at the kiosk by:</a:t>
            </a:r>
          </a:p>
          <a:p>
            <a:pPr lvl="1">
              <a:buFont typeface="Courier New" panose="02070309020205020404" pitchFamily="49" charset="0"/>
              <a:buChar char="o"/>
            </a:pPr>
            <a:r>
              <a:rPr lang="en-US" sz="1800" dirty="0"/>
              <a:t>Locating it through cloud storage (</a:t>
            </a:r>
            <a:r>
              <a:rPr lang="en-US" sz="1800" b="1" dirty="0"/>
              <a:t>Microsoft OneDrive </a:t>
            </a:r>
            <a:r>
              <a:rPr lang="en-US" sz="1800" dirty="0"/>
              <a:t>new for 16.4)</a:t>
            </a:r>
            <a:endParaRPr lang="en-US" b="1" dirty="0"/>
          </a:p>
          <a:p>
            <a:pPr lvl="1">
              <a:buFont typeface="Courier New" panose="02070309020205020404" pitchFamily="49" charset="0"/>
              <a:buChar char="o"/>
            </a:pPr>
            <a:r>
              <a:rPr lang="en-US" sz="1800" dirty="0"/>
              <a:t>Taking a photo of their paper version through the new </a:t>
            </a:r>
            <a:r>
              <a:rPr lang="en-US" sz="1800" b="1" dirty="0"/>
              <a:t>Camera</a:t>
            </a:r>
            <a:r>
              <a:rPr lang="en-US" sz="1800" dirty="0"/>
              <a:t> option</a:t>
            </a:r>
            <a:endParaRPr lang="en-US" dirty="0"/>
          </a:p>
        </p:txBody>
      </p:sp>
      <p:pic>
        <p:nvPicPr>
          <p:cNvPr id="10" name="Picture 9"/>
          <p:cNvPicPr>
            <a:picLocks noChangeAspect="1"/>
          </p:cNvPicPr>
          <p:nvPr/>
        </p:nvPicPr>
        <p:blipFill>
          <a:blip r:embed="rId2"/>
          <a:stretch>
            <a:fillRect/>
          </a:stretch>
        </p:blipFill>
        <p:spPr>
          <a:xfrm>
            <a:off x="6802442" y="1348973"/>
            <a:ext cx="3609040" cy="4202932"/>
          </a:xfrm>
          <a:prstGeom prst="rect">
            <a:avLst/>
          </a:prstGeom>
        </p:spPr>
      </p:pic>
      <p:sp>
        <p:nvSpPr>
          <p:cNvPr id="6" name="Explosion 2 5"/>
          <p:cNvSpPr/>
          <p:nvPr/>
        </p:nvSpPr>
        <p:spPr>
          <a:xfrm>
            <a:off x="10058400" y="0"/>
            <a:ext cx="2133600" cy="1274770"/>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a:solidFill>
                    <a:schemeClr val="tx1"/>
                  </a:solidFill>
                </a:ln>
                <a:solidFill>
                  <a:schemeClr val="tx1"/>
                </a:solidFill>
                <a:latin typeface="Segoe UI Light" panose="020B0502040204020203" pitchFamily="34" charset="0"/>
                <a:cs typeface="Segoe UI Light" panose="020B0502040204020203" pitchFamily="34" charset="0"/>
              </a:rPr>
              <a:t>Connect only</a:t>
            </a:r>
          </a:p>
        </p:txBody>
      </p:sp>
    </p:spTree>
    <p:extLst>
      <p:ext uri="{BB962C8B-B14F-4D97-AF65-F5344CB8AC3E}">
        <p14:creationId xmlns:p14="http://schemas.microsoft.com/office/powerpoint/2010/main" val="12371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Resume View Performance Improvement</a:t>
            </a:r>
            <a:endParaRPr lang="en-US" sz="3200" dirty="0"/>
          </a:p>
        </p:txBody>
      </p:sp>
      <p:sp>
        <p:nvSpPr>
          <p:cNvPr id="8" name="Content Placeholder 2"/>
          <p:cNvSpPr txBox="1">
            <a:spLocks/>
          </p:cNvSpPr>
          <p:nvPr/>
        </p:nvSpPr>
        <p:spPr>
          <a:xfrm>
            <a:off x="641426" y="1274770"/>
            <a:ext cx="5373294"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6" name="Content Placeholder 2"/>
          <p:cNvSpPr txBox="1">
            <a:spLocks/>
          </p:cNvSpPr>
          <p:nvPr/>
        </p:nvSpPr>
        <p:spPr>
          <a:xfrm>
            <a:off x="5791200" y="1203650"/>
            <a:ext cx="5737184"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Resume view loading time has been noticeably improved, allowing users to more quickly view candidates’ resumes throughout the iCIMS Talent Platform. </a:t>
            </a:r>
          </a:p>
          <a:p>
            <a:r>
              <a:rPr lang="en-US" sz="2000" dirty="0"/>
              <a:t>In rare instances, a resume may display unusually in the improved resume view framework. (For example, the spacing between words may be affected, or the resume may be unreadable.)</a:t>
            </a:r>
          </a:p>
          <a:p>
            <a:r>
              <a:rPr lang="en-US" sz="2000" dirty="0"/>
              <a:t>If a user accesses a resume that is unreadable, they should select the </a:t>
            </a:r>
            <a:r>
              <a:rPr lang="en-US" sz="2000" b="1" dirty="0"/>
              <a:t>Problems Viewing?</a:t>
            </a:r>
            <a:r>
              <a:rPr lang="en-US" sz="2000" dirty="0"/>
              <a:t> button, located to the top right of the resume.</a:t>
            </a:r>
            <a:endParaRPr lang="en-US" sz="1800" dirty="0"/>
          </a:p>
        </p:txBody>
      </p:sp>
      <p:pic>
        <p:nvPicPr>
          <p:cNvPr id="4" name="Picture 3"/>
          <p:cNvPicPr>
            <a:picLocks noChangeAspect="1"/>
          </p:cNvPicPr>
          <p:nvPr/>
        </p:nvPicPr>
        <p:blipFill>
          <a:blip r:embed="rId2"/>
          <a:stretch>
            <a:fillRect/>
          </a:stretch>
        </p:blipFill>
        <p:spPr>
          <a:xfrm>
            <a:off x="613458" y="1174820"/>
            <a:ext cx="5034460" cy="4408998"/>
          </a:xfrm>
          <a:prstGeom prst="rect">
            <a:avLst/>
          </a:prstGeom>
          <a:ln w="3175">
            <a:solidFill>
              <a:schemeClr val="tx1"/>
            </a:solidFill>
          </a:ln>
        </p:spPr>
      </p:pic>
    </p:spTree>
    <p:extLst>
      <p:ext uri="{BB962C8B-B14F-4D97-AF65-F5344CB8AC3E}">
        <p14:creationId xmlns:p14="http://schemas.microsoft.com/office/powerpoint/2010/main" val="318598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 Case You Missed It: iCIMS Mobile Hiring Manager App</a:t>
            </a:r>
          </a:p>
        </p:txBody>
      </p:sp>
      <p:sp>
        <p:nvSpPr>
          <p:cNvPr id="8" name="Content Placeholder 2"/>
          <p:cNvSpPr txBox="1">
            <a:spLocks/>
          </p:cNvSpPr>
          <p:nvPr/>
        </p:nvSpPr>
        <p:spPr>
          <a:xfrm>
            <a:off x="641426" y="1274770"/>
            <a:ext cx="5373294"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iCIMS Mobile Hiring Manager App makes it faster and easier for you to hire great candidates for open jobs. Available in the US, UK, and Canadian App Stores for iOS devices, the app includes the following key features:</a:t>
            </a:r>
          </a:p>
          <a:p>
            <a:pPr lvl="1">
              <a:buFont typeface="Courier New" panose="02070309020205020404" pitchFamily="49" charset="0"/>
              <a:buChar char="o"/>
            </a:pPr>
            <a:r>
              <a:rPr lang="en-US" sz="1800" dirty="0"/>
              <a:t>Personal To-Do List</a:t>
            </a:r>
          </a:p>
          <a:p>
            <a:pPr lvl="1">
              <a:buFont typeface="Courier New" panose="02070309020205020404" pitchFamily="49" charset="0"/>
              <a:buChar char="o"/>
            </a:pPr>
            <a:r>
              <a:rPr lang="en-US" sz="1800" dirty="0"/>
              <a:t>Job and Offer Quick Approval</a:t>
            </a:r>
          </a:p>
          <a:p>
            <a:pPr lvl="1">
              <a:buFont typeface="Courier New" panose="02070309020205020404" pitchFamily="49" charset="0"/>
              <a:buChar char="o"/>
            </a:pPr>
            <a:r>
              <a:rPr lang="en-US" sz="1800" dirty="0"/>
              <a:t>Mobile Candidate Review</a:t>
            </a:r>
          </a:p>
          <a:p>
            <a:pPr lvl="1">
              <a:buFont typeface="Courier New" panose="02070309020205020404" pitchFamily="49" charset="0"/>
              <a:buChar char="o"/>
            </a:pPr>
            <a:r>
              <a:rPr lang="en-US" sz="1800" i="1" dirty="0"/>
              <a:t>…and more!</a:t>
            </a:r>
          </a:p>
          <a:p>
            <a:r>
              <a:rPr lang="en-US" sz="2000" dirty="0"/>
              <a:t>Check out iCIMS Knowledge Base for more information on getting started with iCIMS Mobile Hiring Manager! </a:t>
            </a:r>
          </a:p>
          <a:p>
            <a:pPr lvl="1">
              <a:buFont typeface="Courier New" panose="02070309020205020404" pitchFamily="49" charset="0"/>
              <a:buChar char="o"/>
            </a:pPr>
            <a:r>
              <a:rPr lang="en-US" sz="1800" dirty="0">
                <a:hlinkClick r:id="rId2"/>
              </a:rPr>
              <a:t>Introduction to the App</a:t>
            </a:r>
            <a:endParaRPr lang="en-US" sz="1800" dirty="0"/>
          </a:p>
          <a:p>
            <a:pPr lvl="1">
              <a:buFont typeface="Courier New" panose="02070309020205020404" pitchFamily="49" charset="0"/>
              <a:buChar char="o"/>
            </a:pPr>
            <a:r>
              <a:rPr lang="en-US" sz="1800" dirty="0">
                <a:hlinkClick r:id="rId3"/>
              </a:rPr>
              <a:t>User Admin Guide to the App</a:t>
            </a:r>
            <a:endParaRPr lang="en-US" sz="1800" dirty="0"/>
          </a:p>
        </p:txBody>
      </p:sp>
      <p:sp>
        <p:nvSpPr>
          <p:cNvPr id="5" name="Explosion 2 4"/>
          <p:cNvSpPr/>
          <p:nvPr/>
        </p:nvSpPr>
        <p:spPr>
          <a:xfrm>
            <a:off x="10017759" y="197035"/>
            <a:ext cx="2174241" cy="1680501"/>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a:solidFill>
                    <a:schemeClr val="tx1"/>
                  </a:solidFill>
                </a:ln>
                <a:solidFill>
                  <a:schemeClr val="tx1"/>
                </a:solidFill>
                <a:latin typeface="Segoe UI Light" panose="020B0502040204020203" pitchFamily="34" charset="0"/>
                <a:cs typeface="Segoe UI Light" panose="020B0502040204020203" pitchFamily="34" charset="0"/>
              </a:rPr>
              <a:t>Requires Setup</a:t>
            </a:r>
            <a:endParaRPr lang="en-US" sz="2000" dirty="0">
              <a:ln>
                <a:solidFill>
                  <a:schemeClr val="tx1"/>
                </a:solidFill>
              </a:ln>
              <a:solidFill>
                <a:schemeClr val="tx1"/>
              </a:solidFill>
              <a:latin typeface="Segoe UI Light" panose="020B0502040204020203" pitchFamily="34" charset="0"/>
              <a:cs typeface="Segoe UI Light" panose="020B0502040204020203" pitchFamily="34" charset="0"/>
            </a:endParaRPr>
          </a:p>
        </p:txBody>
      </p:sp>
      <p:pic>
        <p:nvPicPr>
          <p:cNvPr id="1026" name="Picture 2" descr="https://icimsinc.sharepoint.com/sites/DAM/DAM%20Assets/HM%20App%20-%20Welcome%20-%20To-Dos%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3529" y="1160165"/>
            <a:ext cx="2575270" cy="45805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39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 Case You Missed It: Other Notable Features</a:t>
            </a:r>
          </a:p>
        </p:txBody>
      </p:sp>
      <p:sp>
        <p:nvSpPr>
          <p:cNvPr id="8" name="Content Placeholder 2"/>
          <p:cNvSpPr txBox="1">
            <a:spLocks/>
          </p:cNvSpPr>
          <p:nvPr/>
        </p:nvSpPr>
        <p:spPr>
          <a:xfrm>
            <a:off x="641426" y="1274770"/>
            <a:ext cx="10697134"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6" name="Content Placeholder 2"/>
          <p:cNvSpPr txBox="1">
            <a:spLocks/>
          </p:cNvSpPr>
          <p:nvPr/>
        </p:nvSpPr>
        <p:spPr>
          <a:xfrm>
            <a:off x="641425" y="1274770"/>
            <a:ext cx="10886959"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Organizations can now prevent users from hiring candidates for jobs that have no open positions. This configuration is off by default, but can be enabled by user admins. </a:t>
            </a:r>
          </a:p>
          <a:p>
            <a:r>
              <a:rPr lang="en-US" sz="2200" dirty="0"/>
              <a:t>Organizations can now automatically add a BCC recipient on all email communications out of the Platform. This configuration is off by default, and can be enabled by iCIMS Technical Support. </a:t>
            </a:r>
          </a:p>
          <a:p>
            <a:r>
              <a:rPr lang="en-US" sz="2200" dirty="0"/>
              <a:t>Many Marketplace Products have been renamed in the Platform to better align with iCIMS Marketplace. </a:t>
            </a:r>
          </a:p>
          <a:p>
            <a:r>
              <a:rPr lang="en-US" sz="2200" dirty="0"/>
              <a:t>Drug Screens have been merged with Background Screens, meaning that the Drug Screen panel will no longer display and any Drug Screen results your organization may have can now be found within the Background Screen panel. </a:t>
            </a:r>
          </a:p>
          <a:p>
            <a:endParaRPr lang="en-US" sz="2200" dirty="0"/>
          </a:p>
        </p:txBody>
      </p:sp>
    </p:spTree>
    <p:extLst>
      <p:ext uri="{BB962C8B-B14F-4D97-AF65-F5344CB8AC3E}">
        <p14:creationId xmlns:p14="http://schemas.microsoft.com/office/powerpoint/2010/main" val="203499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Release Resources</a:t>
            </a:r>
          </a:p>
        </p:txBody>
      </p:sp>
      <p:sp>
        <p:nvSpPr>
          <p:cNvPr id="3" name="Content Placeholder 2"/>
          <p:cNvSpPr>
            <a:spLocks noGrp="1"/>
          </p:cNvSpPr>
          <p:nvPr>
            <p:ph idx="1"/>
          </p:nvPr>
        </p:nvSpPr>
        <p:spPr>
          <a:xfrm>
            <a:off x="641425" y="1274769"/>
            <a:ext cx="10886960" cy="4701487"/>
          </a:xfrm>
        </p:spPr>
        <p:txBody>
          <a:bodyPr>
            <a:normAutofit fontScale="92500" lnSpcReduction="20000"/>
          </a:bodyPr>
          <a:lstStyle/>
          <a:p>
            <a:pPr marL="285750" lvl="0" indent="-285750">
              <a:spcBef>
                <a:spcPct val="0"/>
              </a:spcBef>
              <a:buFont typeface="Arial" panose="020B0604020202020204" pitchFamily="34" charset="0"/>
              <a:buChar char="•"/>
            </a:pPr>
            <a:r>
              <a:rPr lang="en-US" b="1" dirty="0">
                <a:solidFill>
                  <a:prstClr val="black">
                    <a:lumMod val="75000"/>
                    <a:lumOff val="25000"/>
                  </a:prstClr>
                </a:solidFill>
                <a:ea typeface="Calibri" panose="020F0502020204030204" pitchFamily="34" charset="0"/>
                <a:cs typeface="Helvetica" panose="020B0604020202020204" pitchFamily="34" charset="0"/>
              </a:rPr>
              <a:t>Release Notes</a:t>
            </a:r>
            <a:endParaRPr lang="en-US" b="1" i="1" dirty="0">
              <a:solidFill>
                <a:prstClr val="black">
                  <a:lumMod val="75000"/>
                  <a:lumOff val="25000"/>
                </a:prstClr>
              </a:solidFill>
              <a:ea typeface="Calibri" panose="020F0502020204030204" pitchFamily="34" charset="0"/>
              <a:cs typeface="Helvetica" panose="020B0604020202020204" pitchFamily="34" charset="0"/>
            </a:endParaRPr>
          </a:p>
          <a:p>
            <a:pPr lvl="1">
              <a:spcBef>
                <a:spcPct val="0"/>
              </a:spcBef>
              <a:spcAft>
                <a:spcPts val="600"/>
              </a:spcAft>
              <a:buSzPct val="75000"/>
              <a:buFont typeface="Courier New" panose="02070309020205020404" pitchFamily="49" charset="0"/>
              <a:buChar char="o"/>
            </a:pPr>
            <a:r>
              <a:rPr lang="en-US" sz="2100" dirty="0">
                <a:solidFill>
                  <a:prstClr val="black">
                    <a:lumMod val="75000"/>
                    <a:lumOff val="25000"/>
                  </a:prstClr>
                </a:solidFill>
                <a:ea typeface="Calibri" panose="020F0502020204030204" pitchFamily="34" charset="0"/>
                <a:cs typeface="Helvetica" panose="020B0604020202020204" pitchFamily="34" charset="0"/>
              </a:rPr>
              <a:t>In-depth details on all new release features, including detailed setup information for user admins.</a:t>
            </a:r>
          </a:p>
          <a:p>
            <a:pPr lvl="1">
              <a:spcBef>
                <a:spcPct val="0"/>
              </a:spcBef>
              <a:spcAft>
                <a:spcPts val="600"/>
              </a:spcAft>
              <a:buSzPct val="75000"/>
              <a:buFont typeface="Courier New" panose="02070309020205020404" pitchFamily="49" charset="0"/>
              <a:buChar char="o"/>
            </a:pPr>
            <a:r>
              <a:rPr lang="en-US" sz="2100" dirty="0">
                <a:solidFill>
                  <a:prstClr val="black">
                    <a:lumMod val="75000"/>
                    <a:lumOff val="25000"/>
                  </a:prstClr>
                </a:solidFill>
                <a:ea typeface="Calibri" panose="020F0502020204030204" pitchFamily="34" charset="0"/>
                <a:cs typeface="Helvetica" panose="020B0604020202020204" pitchFamily="34" charset="0"/>
              </a:rPr>
              <a:t>See </a:t>
            </a:r>
            <a:r>
              <a:rPr lang="en-US" sz="2100" dirty="0">
                <a:solidFill>
                  <a:prstClr val="black">
                    <a:lumMod val="75000"/>
                    <a:lumOff val="25000"/>
                  </a:prstClr>
                </a:solidFill>
                <a:ea typeface="Calibri" panose="020F0502020204030204" pitchFamily="34" charset="0"/>
                <a:cs typeface="Helvetica" panose="020B0604020202020204" pitchFamily="34" charset="0"/>
                <a:hlinkClick r:id="rId2"/>
              </a:rPr>
              <a:t>https://icimshub.force.com/customer/releaseresources</a:t>
            </a:r>
            <a:br>
              <a:rPr lang="en-US" dirty="0">
                <a:solidFill>
                  <a:prstClr val="black">
                    <a:lumMod val="75000"/>
                    <a:lumOff val="25000"/>
                  </a:prstClr>
                </a:solidFill>
                <a:ea typeface="Calibri" panose="020F0502020204030204" pitchFamily="34" charset="0"/>
                <a:cs typeface="Helvetica" panose="020B0604020202020204" pitchFamily="34" charset="0"/>
              </a:rPr>
            </a:br>
            <a:endParaRPr lang="en-US" dirty="0">
              <a:solidFill>
                <a:prstClr val="black">
                  <a:lumMod val="75000"/>
                  <a:lumOff val="25000"/>
                </a:prstClr>
              </a:solidFill>
              <a:ea typeface="Calibri" panose="020F0502020204030204" pitchFamily="34" charset="0"/>
              <a:cs typeface="Helvetica" panose="020B0604020202020204" pitchFamily="34" charset="0"/>
            </a:endParaRPr>
          </a:p>
          <a:p>
            <a:pPr marL="285750" lvl="0" indent="-285750">
              <a:spcBef>
                <a:spcPct val="0"/>
              </a:spcBef>
              <a:buFont typeface="Arial" panose="020B0604020202020204" pitchFamily="34" charset="0"/>
              <a:buChar char="•"/>
            </a:pPr>
            <a:r>
              <a:rPr lang="en-US" b="1" dirty="0" err="1">
                <a:solidFill>
                  <a:prstClr val="black">
                    <a:lumMod val="75000"/>
                    <a:lumOff val="25000"/>
                  </a:prstClr>
                </a:solidFill>
                <a:ea typeface="Calibri" panose="020F0502020204030204" pitchFamily="34" charset="0"/>
                <a:cs typeface="Helvetica" panose="020B0604020202020204" pitchFamily="34" charset="0"/>
              </a:rPr>
              <a:t>iCIMS</a:t>
            </a:r>
            <a:r>
              <a:rPr lang="en-US" b="1" dirty="0">
                <a:solidFill>
                  <a:prstClr val="black">
                    <a:lumMod val="75000"/>
                    <a:lumOff val="25000"/>
                  </a:prstClr>
                </a:solidFill>
                <a:ea typeface="Calibri" panose="020F0502020204030204" pitchFamily="34" charset="0"/>
                <a:cs typeface="Helvetica" panose="020B0604020202020204" pitchFamily="34" charset="0"/>
              </a:rPr>
              <a:t> </a:t>
            </a:r>
            <a:r>
              <a:rPr lang="en-US" b="1" dirty="0" err="1">
                <a:solidFill>
                  <a:prstClr val="black">
                    <a:lumMod val="75000"/>
                    <a:lumOff val="25000"/>
                  </a:prstClr>
                </a:solidFill>
                <a:ea typeface="Calibri" panose="020F0502020204030204" pitchFamily="34" charset="0"/>
                <a:cs typeface="Helvetica" panose="020B0604020202020204" pitchFamily="34" charset="0"/>
              </a:rPr>
              <a:t>iCARE</a:t>
            </a:r>
            <a:r>
              <a:rPr lang="en-US" b="1" dirty="0">
                <a:solidFill>
                  <a:prstClr val="black">
                    <a:lumMod val="75000"/>
                    <a:lumOff val="25000"/>
                  </a:prstClr>
                </a:solidFill>
                <a:ea typeface="Calibri" panose="020F0502020204030204" pitchFamily="34" charset="0"/>
                <a:cs typeface="Helvetica" panose="020B0604020202020204" pitchFamily="34" charset="0"/>
              </a:rPr>
              <a:t> Site, Knowledge Base, and Training Videos</a:t>
            </a:r>
          </a:p>
          <a:p>
            <a:pPr lvl="1">
              <a:spcBef>
                <a:spcPct val="0"/>
              </a:spcBef>
              <a:spcAft>
                <a:spcPts val="600"/>
              </a:spcAft>
              <a:buSzPct val="75000"/>
              <a:buFont typeface="Courier New" panose="02070309020205020404" pitchFamily="49" charset="0"/>
              <a:buChar char="o"/>
            </a:pPr>
            <a:r>
              <a:rPr lang="en-US" sz="2100" dirty="0">
                <a:solidFill>
                  <a:prstClr val="black">
                    <a:lumMod val="75000"/>
                    <a:lumOff val="25000"/>
                  </a:prstClr>
                </a:solidFill>
                <a:ea typeface="Calibri" panose="020F0502020204030204" pitchFamily="34" charset="0"/>
                <a:cs typeface="Helvetica" panose="020B0604020202020204" pitchFamily="34" charset="0"/>
              </a:rPr>
              <a:t>How-to articles, video trainings, and other useful information in an easy-to-search format.</a:t>
            </a:r>
          </a:p>
          <a:p>
            <a:pPr lvl="1">
              <a:spcBef>
                <a:spcPct val="0"/>
              </a:spcBef>
              <a:spcAft>
                <a:spcPts val="600"/>
              </a:spcAft>
              <a:buSzPct val="75000"/>
              <a:buFont typeface="Courier New" panose="02070309020205020404" pitchFamily="49" charset="0"/>
              <a:buChar char="o"/>
            </a:pPr>
            <a:r>
              <a:rPr lang="en-US" sz="2100" dirty="0">
                <a:solidFill>
                  <a:prstClr val="black">
                    <a:lumMod val="75000"/>
                    <a:lumOff val="25000"/>
                  </a:prstClr>
                </a:solidFill>
                <a:ea typeface="Calibri" panose="020F0502020204030204" pitchFamily="34" charset="0"/>
                <a:cs typeface="Helvetica" panose="020B0604020202020204" pitchFamily="34" charset="0"/>
              </a:rPr>
              <a:t>See </a:t>
            </a:r>
            <a:r>
              <a:rPr lang="en-US" sz="2100" dirty="0">
                <a:solidFill>
                  <a:prstClr val="black">
                    <a:lumMod val="75000"/>
                    <a:lumOff val="25000"/>
                  </a:prstClr>
                </a:solidFill>
                <a:ea typeface="Calibri" panose="020F0502020204030204" pitchFamily="34" charset="0"/>
                <a:cs typeface="Helvetica" panose="020B0604020202020204" pitchFamily="34" charset="0"/>
                <a:hlinkClick r:id="rId3"/>
              </a:rPr>
              <a:t>https://icimshub.force.com/customer</a:t>
            </a:r>
            <a:br>
              <a:rPr lang="en-US" dirty="0">
                <a:solidFill>
                  <a:prstClr val="black">
                    <a:lumMod val="75000"/>
                    <a:lumOff val="25000"/>
                  </a:prstClr>
                </a:solidFill>
                <a:ea typeface="Calibri" panose="020F0502020204030204" pitchFamily="34" charset="0"/>
                <a:cs typeface="Helvetica" panose="020B0604020202020204" pitchFamily="34" charset="0"/>
              </a:rPr>
            </a:br>
            <a:endParaRPr lang="en-US" dirty="0">
              <a:solidFill>
                <a:prstClr val="black">
                  <a:lumMod val="75000"/>
                  <a:lumOff val="25000"/>
                </a:prstClr>
              </a:solidFill>
              <a:ea typeface="Calibri" panose="020F0502020204030204" pitchFamily="34" charset="0"/>
              <a:cs typeface="Helvetica" panose="020B0604020202020204" pitchFamily="34" charset="0"/>
            </a:endParaRPr>
          </a:p>
          <a:p>
            <a:pPr marL="285750" lvl="0" indent="-285750">
              <a:spcBef>
                <a:spcPct val="0"/>
              </a:spcBef>
              <a:buFont typeface="Arial" panose="020B0604020202020204" pitchFamily="34" charset="0"/>
              <a:buChar char="•"/>
            </a:pPr>
            <a:r>
              <a:rPr lang="en-US" b="1" dirty="0" err="1">
                <a:solidFill>
                  <a:prstClr val="black">
                    <a:lumMod val="75000"/>
                    <a:lumOff val="25000"/>
                  </a:prstClr>
                </a:solidFill>
                <a:ea typeface="Calibri" panose="020F0502020204030204" pitchFamily="34" charset="0"/>
                <a:cs typeface="Helvetica" panose="020B0604020202020204" pitchFamily="34" charset="0"/>
              </a:rPr>
              <a:t>iCIMS</a:t>
            </a:r>
            <a:r>
              <a:rPr lang="en-US" b="1" dirty="0">
                <a:solidFill>
                  <a:prstClr val="black">
                    <a:lumMod val="75000"/>
                    <a:lumOff val="25000"/>
                  </a:prstClr>
                </a:solidFill>
                <a:ea typeface="Calibri" panose="020F0502020204030204" pitchFamily="34" charset="0"/>
                <a:cs typeface="Helvetica" panose="020B0604020202020204" pitchFamily="34" charset="0"/>
              </a:rPr>
              <a:t> Browser Support Policy</a:t>
            </a:r>
          </a:p>
          <a:p>
            <a:pPr lvl="1">
              <a:spcBef>
                <a:spcPct val="0"/>
              </a:spcBef>
              <a:spcAft>
                <a:spcPts val="600"/>
              </a:spcAft>
              <a:buSzPct val="75000"/>
              <a:buFont typeface="Courier New" panose="02070309020205020404" pitchFamily="49" charset="0"/>
              <a:buChar char="o"/>
            </a:pPr>
            <a:r>
              <a:rPr lang="en-US" sz="2100" dirty="0">
                <a:solidFill>
                  <a:prstClr val="black">
                    <a:lumMod val="75000"/>
                    <a:lumOff val="25000"/>
                  </a:prstClr>
                </a:solidFill>
                <a:ea typeface="Calibri" panose="020F0502020204030204" pitchFamily="34" charset="0"/>
                <a:cs typeface="Helvetica" panose="020B0604020202020204" pitchFamily="34" charset="0"/>
              </a:rPr>
              <a:t>Information about supported web browsers, updated by release or as needed.</a:t>
            </a:r>
          </a:p>
          <a:p>
            <a:pPr lvl="1">
              <a:spcBef>
                <a:spcPct val="0"/>
              </a:spcBef>
              <a:spcAft>
                <a:spcPts val="1200"/>
              </a:spcAft>
              <a:buSzPct val="75000"/>
              <a:buFont typeface="Courier New" panose="02070309020205020404" pitchFamily="49" charset="0"/>
              <a:buChar char="o"/>
            </a:pPr>
            <a:r>
              <a:rPr lang="en-US" sz="2100" dirty="0">
                <a:solidFill>
                  <a:prstClr val="black">
                    <a:lumMod val="75000"/>
                    <a:lumOff val="25000"/>
                  </a:prstClr>
                </a:solidFill>
                <a:ea typeface="Calibri" panose="020F0502020204030204" pitchFamily="34" charset="0"/>
                <a:cs typeface="Helvetica" panose="020B0604020202020204" pitchFamily="34" charset="0"/>
              </a:rPr>
              <a:t>See </a:t>
            </a:r>
            <a:r>
              <a:rPr lang="en-US" sz="2100" dirty="0">
                <a:solidFill>
                  <a:prstClr val="black">
                    <a:lumMod val="75000"/>
                    <a:lumOff val="25000"/>
                  </a:prstClr>
                </a:solidFill>
                <a:ea typeface="Calibri" panose="020F0502020204030204" pitchFamily="34" charset="0"/>
                <a:cs typeface="Helvetica" panose="020B0604020202020204" pitchFamily="34" charset="0"/>
                <a:hlinkClick r:id="rId4"/>
              </a:rPr>
              <a:t>http://media.icims.com/training/Training/Documentation/iCIMS_Browser_Support_Policy.pdf</a:t>
            </a:r>
            <a:r>
              <a:rPr lang="en-US" sz="2100" dirty="0">
                <a:solidFill>
                  <a:prstClr val="black">
                    <a:lumMod val="75000"/>
                    <a:lumOff val="25000"/>
                  </a:prstClr>
                </a:solidFill>
                <a:ea typeface="Calibri" panose="020F0502020204030204" pitchFamily="34" charset="0"/>
                <a:cs typeface="Helvetica" panose="020B0604020202020204" pitchFamily="34" charset="0"/>
              </a:rPr>
              <a:t> </a:t>
            </a:r>
          </a:p>
          <a:p>
            <a:pPr marL="0" indent="0">
              <a:spcBef>
                <a:spcPct val="0"/>
              </a:spcBef>
              <a:buSzPct val="75000"/>
              <a:buNone/>
            </a:pPr>
            <a:br>
              <a:rPr lang="en-US" i="1">
                <a:solidFill>
                  <a:prstClr val="black">
                    <a:lumMod val="75000"/>
                    <a:lumOff val="25000"/>
                  </a:prstClr>
                </a:solidFill>
                <a:ea typeface="Calibri" panose="020F0502020204030204" pitchFamily="34" charset="0"/>
                <a:cs typeface="Helvetica" panose="020B0604020202020204" pitchFamily="34" charset="0"/>
              </a:rPr>
            </a:br>
            <a:r>
              <a:rPr lang="en-US">
                <a:solidFill>
                  <a:prstClr val="black">
                    <a:lumMod val="75000"/>
                    <a:lumOff val="25000"/>
                  </a:prstClr>
                </a:solidFill>
                <a:ea typeface="Calibri" panose="020F0502020204030204" pitchFamily="34" charset="0"/>
                <a:cs typeface="Helvetica" panose="020B0604020202020204" pitchFamily="34" charset="0"/>
              </a:rPr>
              <a:t>This </a:t>
            </a:r>
            <a:r>
              <a:rPr lang="en-US" dirty="0">
                <a:solidFill>
                  <a:prstClr val="black">
                    <a:lumMod val="75000"/>
                    <a:lumOff val="25000"/>
                  </a:prstClr>
                </a:solidFill>
                <a:ea typeface="Calibri" panose="020F0502020204030204" pitchFamily="34" charset="0"/>
                <a:cs typeface="Helvetica" panose="020B0604020202020204" pitchFamily="34" charset="0"/>
              </a:rPr>
              <a:t>information has been provided ahead of release and is subject to change</a:t>
            </a:r>
            <a:r>
              <a:rPr lang="en-US">
                <a:solidFill>
                  <a:prstClr val="black">
                    <a:lumMod val="75000"/>
                    <a:lumOff val="25000"/>
                  </a:prstClr>
                </a:solidFill>
                <a:ea typeface="Calibri" panose="020F0502020204030204" pitchFamily="34" charset="0"/>
                <a:cs typeface="Helvetica" panose="020B0604020202020204" pitchFamily="34" charset="0"/>
              </a:rPr>
              <a:t>. For </a:t>
            </a:r>
            <a:r>
              <a:rPr lang="en-US" dirty="0">
                <a:solidFill>
                  <a:prstClr val="black">
                    <a:lumMod val="75000"/>
                    <a:lumOff val="25000"/>
                  </a:prstClr>
                </a:solidFill>
                <a:ea typeface="Calibri" panose="020F0502020204030204" pitchFamily="34" charset="0"/>
                <a:cs typeface="Helvetica" panose="020B0604020202020204" pitchFamily="34" charset="0"/>
              </a:rPr>
              <a:t>more information, please speak with your Account Manager or visit the </a:t>
            </a:r>
            <a:r>
              <a:rPr lang="en-US" dirty="0">
                <a:solidFill>
                  <a:prstClr val="black">
                    <a:lumMod val="75000"/>
                    <a:lumOff val="25000"/>
                  </a:prstClr>
                </a:solidFill>
                <a:ea typeface="Calibri" panose="020F0502020204030204" pitchFamily="34" charset="0"/>
                <a:cs typeface="Helvetica" panose="020B0604020202020204" pitchFamily="34" charset="0"/>
                <a:hlinkClick r:id="rId2"/>
              </a:rPr>
              <a:t>iCIMS Release Resources</a:t>
            </a:r>
            <a:r>
              <a:rPr lang="en-US" dirty="0">
                <a:solidFill>
                  <a:prstClr val="black">
                    <a:lumMod val="75000"/>
                    <a:lumOff val="25000"/>
                  </a:prstClr>
                </a:solidFill>
                <a:ea typeface="Calibri" panose="020F0502020204030204" pitchFamily="34" charset="0"/>
                <a:cs typeface="Helvetica" panose="020B0604020202020204" pitchFamily="34" charset="0"/>
              </a:rPr>
              <a:t> site for updated information as it becomes </a:t>
            </a:r>
            <a:r>
              <a:rPr lang="en-US">
                <a:solidFill>
                  <a:prstClr val="black">
                    <a:lumMod val="75000"/>
                    <a:lumOff val="25000"/>
                  </a:prstClr>
                </a:solidFill>
                <a:ea typeface="Calibri" panose="020F0502020204030204" pitchFamily="34" charset="0"/>
                <a:cs typeface="Helvetica" panose="020B0604020202020204" pitchFamily="34" charset="0"/>
              </a:rPr>
              <a:t>available.</a:t>
            </a:r>
            <a:endParaRPr lang="en-US" dirty="0">
              <a:solidFill>
                <a:prstClr val="black">
                  <a:lumMod val="75000"/>
                  <a:lumOff val="25000"/>
                </a:prstClr>
              </a:solidFill>
              <a:cs typeface="Helvetica" panose="020B0604020202020204" pitchFamily="34" charset="0"/>
            </a:endParaRPr>
          </a:p>
        </p:txBody>
      </p:sp>
    </p:spTree>
    <p:extLst>
      <p:ext uri="{BB962C8B-B14F-4D97-AF65-F5344CB8AC3E}">
        <p14:creationId xmlns:p14="http://schemas.microsoft.com/office/powerpoint/2010/main" val="41595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16.4 Release</a:t>
            </a:r>
          </a:p>
        </p:txBody>
      </p:sp>
      <p:sp>
        <p:nvSpPr>
          <p:cNvPr id="3" name="Content Placeholder 2"/>
          <p:cNvSpPr>
            <a:spLocks noGrp="1"/>
          </p:cNvSpPr>
          <p:nvPr>
            <p:ph idx="1"/>
          </p:nvPr>
        </p:nvSpPr>
        <p:spPr>
          <a:xfrm>
            <a:off x="641425" y="1117600"/>
            <a:ext cx="10886960" cy="5212080"/>
          </a:xfrm>
        </p:spPr>
        <p:txBody>
          <a:bodyPr>
            <a:normAutofit/>
          </a:bodyPr>
          <a:lstStyle/>
          <a:p>
            <a:pPr marL="0" indent="0">
              <a:buNone/>
            </a:pPr>
            <a:r>
              <a:rPr lang="en-US" sz="2200" dirty="0"/>
              <a:t>The 16.4 Release includes a new profile design that makes it simpler for you to see rich at-a-glance detail related to the information that’s relevant to you. If you have an interest in increasing quality-of-hire and decreasing time-to-fill by improving your approach to hiring events and recruitment marketing strategies, 16.4 also includes significant new developments within iCIMS Connect. </a:t>
            </a:r>
          </a:p>
          <a:p>
            <a:pPr marL="0" indent="0">
              <a:buNone/>
            </a:pPr>
            <a:endParaRPr lang="en-US" sz="1050" dirty="0"/>
          </a:p>
          <a:p>
            <a:pPr marL="0" indent="0">
              <a:buNone/>
            </a:pPr>
            <a:r>
              <a:rPr lang="en-US" sz="2200" dirty="0"/>
              <a:t>Reach out to your iCIMS Account Manager to learn more about candidate relationship management tools available as part of iCIMS Connect, like event management, job recommendations, email campaigns, and more!</a:t>
            </a:r>
          </a:p>
        </p:txBody>
      </p:sp>
    </p:spTree>
    <p:extLst>
      <p:ext uri="{BB962C8B-B14F-4D97-AF65-F5344CB8AC3E}">
        <p14:creationId xmlns:p14="http://schemas.microsoft.com/office/powerpoint/2010/main" val="63051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New Features in 16.4 </a:t>
            </a:r>
          </a:p>
        </p:txBody>
      </p:sp>
      <p:sp>
        <p:nvSpPr>
          <p:cNvPr id="3" name="Content Placeholder 2"/>
          <p:cNvSpPr>
            <a:spLocks noGrp="1"/>
          </p:cNvSpPr>
          <p:nvPr>
            <p:ph idx="1"/>
          </p:nvPr>
        </p:nvSpPr>
        <p:spPr>
          <a:xfrm>
            <a:off x="641425" y="1117600"/>
            <a:ext cx="10886960" cy="5212080"/>
          </a:xfrm>
        </p:spPr>
        <p:txBody>
          <a:bodyPr>
            <a:normAutofit/>
          </a:bodyPr>
          <a:lstStyle/>
          <a:p>
            <a:pPr marL="0" indent="0">
              <a:buNone/>
            </a:pPr>
            <a:r>
              <a:rPr lang="en-US" sz="2800" dirty="0"/>
              <a:t>Major new features include:</a:t>
            </a:r>
          </a:p>
          <a:p>
            <a:r>
              <a:rPr lang="en-US" sz="2000" b="1" dirty="0"/>
              <a:t>Profile Redesign: </a:t>
            </a:r>
            <a:r>
              <a:rPr lang="en-US" sz="2000" dirty="0"/>
              <a:t>Access important profile information in the form of configurable factoids and a filterable activity stream, packaged together in a sleek new user interface.</a:t>
            </a:r>
          </a:p>
          <a:p>
            <a:r>
              <a:rPr lang="en-US" sz="2000" b="1" dirty="0"/>
              <a:t>Connect Candidate Activity Level:</a:t>
            </a:r>
            <a:r>
              <a:rPr lang="en-US" sz="2000" dirty="0"/>
              <a:t> Quickly discover which candidates are the most actively engaged. </a:t>
            </a:r>
          </a:p>
          <a:p>
            <a:r>
              <a:rPr lang="en-US" sz="2000" b="1" dirty="0"/>
              <a:t>Connect Event Management:</a:t>
            </a:r>
            <a:r>
              <a:rPr lang="en-US" sz="2000" dirty="0"/>
              <a:t> Better organize your organization’s hiring events with new Event Profiles and an Event Manager page.</a:t>
            </a:r>
          </a:p>
          <a:p>
            <a:r>
              <a:rPr lang="en-US" sz="2000" b="1" dirty="0"/>
              <a:t>Connect Kiosk Enhancements:</a:t>
            </a:r>
            <a:r>
              <a:rPr lang="en-US" sz="2000" dirty="0"/>
              <a:t> Allow candidates to pre-register for events and check-in at your organization’s kiosk, and even take and upload a photo of their resume on your kiosk.</a:t>
            </a:r>
          </a:p>
          <a:p>
            <a:r>
              <a:rPr lang="en-US" sz="2000" b="1" dirty="0"/>
              <a:t>Connect Recruiter Review:</a:t>
            </a:r>
            <a:r>
              <a:rPr lang="en-US" sz="2000" dirty="0"/>
              <a:t> Easily provide feedback about candidates who have attended a recruiting event from your mobile device or tablet.</a:t>
            </a:r>
          </a:p>
        </p:txBody>
      </p:sp>
    </p:spTree>
    <p:extLst>
      <p:ext uri="{BB962C8B-B14F-4D97-AF65-F5344CB8AC3E}">
        <p14:creationId xmlns:p14="http://schemas.microsoft.com/office/powerpoint/2010/main" val="119541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Redesign</a:t>
            </a:r>
          </a:p>
        </p:txBody>
      </p:sp>
      <p:sp>
        <p:nvSpPr>
          <p:cNvPr id="3" name="Content Placeholder 2"/>
          <p:cNvSpPr>
            <a:spLocks noGrp="1"/>
          </p:cNvSpPr>
          <p:nvPr>
            <p:ph sz="half" idx="1"/>
          </p:nvPr>
        </p:nvSpPr>
        <p:spPr>
          <a:xfrm>
            <a:off x="641425" y="1281609"/>
            <a:ext cx="5181600" cy="5150722"/>
          </a:xfrm>
        </p:spPr>
        <p:txBody>
          <a:bodyPr>
            <a:normAutofit/>
          </a:bodyPr>
          <a:lstStyle/>
          <a:p>
            <a:r>
              <a:rPr lang="en-US" sz="2000" dirty="0"/>
              <a:t>All profiles in the iCIMS Talent Platform (except Room Profiles) have been redesigned, making essential information more readily accessible.</a:t>
            </a:r>
          </a:p>
          <a:p>
            <a:r>
              <a:rPr lang="en-US" sz="2000" dirty="0"/>
              <a:t>Each profile now features a profile card, factoids, and a recent activity feed, as well as general UI updates and an improved split-screen functionality. </a:t>
            </a:r>
          </a:p>
          <a:p>
            <a:pPr lvl="1">
              <a:buFont typeface="Courier New" panose="02070309020205020404" pitchFamily="49" charset="0"/>
              <a:buChar char="o"/>
            </a:pPr>
            <a:r>
              <a:rPr lang="en-US" sz="1800" dirty="0"/>
              <a:t>The </a:t>
            </a:r>
            <a:r>
              <a:rPr lang="en-US" sz="1800" b="1" dirty="0"/>
              <a:t>profile card </a:t>
            </a:r>
            <a:r>
              <a:rPr lang="en-US" sz="1800" dirty="0"/>
              <a:t>features key details about the person, job, etc.</a:t>
            </a:r>
          </a:p>
          <a:p>
            <a:pPr lvl="1">
              <a:buFont typeface="Courier New" panose="02070309020205020404" pitchFamily="49" charset="0"/>
              <a:buChar char="o"/>
            </a:pPr>
            <a:r>
              <a:rPr lang="en-US" sz="1800" b="1" dirty="0"/>
              <a:t>Factoids</a:t>
            </a:r>
            <a:r>
              <a:rPr lang="en-US" sz="1800" dirty="0"/>
              <a:t> and the </a:t>
            </a:r>
            <a:r>
              <a:rPr lang="en-US" sz="1800" b="1" dirty="0"/>
              <a:t>recent activities feed </a:t>
            </a:r>
            <a:r>
              <a:rPr lang="en-US" sz="1800" dirty="0"/>
              <a:t>highlight the essential need-to-knows right up front.</a:t>
            </a:r>
          </a:p>
          <a:p>
            <a:pPr lvl="1">
              <a:buFont typeface="Courier New" panose="02070309020205020404" pitchFamily="49" charset="0"/>
              <a:buChar char="o"/>
            </a:pPr>
            <a:r>
              <a:rPr lang="en-US" sz="1800" dirty="0"/>
              <a:t>The improved </a:t>
            </a:r>
            <a:r>
              <a:rPr lang="en-US" sz="1800" b="1" dirty="0"/>
              <a:t>split-screen</a:t>
            </a:r>
            <a:r>
              <a:rPr lang="en-US" sz="1800" dirty="0"/>
              <a:t> view allows users to anchor profile tabs the third column, providing quick access to even more information on candidates or jobs.</a:t>
            </a:r>
          </a:p>
        </p:txBody>
      </p:sp>
      <p:sp>
        <p:nvSpPr>
          <p:cNvPr id="4" name="Content Placeholder 3"/>
          <p:cNvSpPr>
            <a:spLocks noGrp="1"/>
          </p:cNvSpPr>
          <p:nvPr>
            <p:ph sz="half" idx="2"/>
          </p:nvPr>
        </p:nvSpPr>
        <p:spPr/>
        <p:txBody>
          <a:bodyPr>
            <a:normAutofit/>
          </a:bodyPr>
          <a:lstStyle/>
          <a:p>
            <a:r>
              <a:rPr lang="en-US" sz="2000" dirty="0"/>
              <a:t>iCIMS released early previews of Profile Redesign to customers as part of a Feature Beta Release designed to solicit feedback and improve the design before its 16.4 launch.</a:t>
            </a:r>
          </a:p>
          <a:p>
            <a:pPr lvl="1">
              <a:buFont typeface="Courier New" panose="02070309020205020404" pitchFamily="49" charset="0"/>
              <a:buChar char="o"/>
            </a:pPr>
            <a:r>
              <a:rPr lang="en-US" sz="1800" dirty="0"/>
              <a:t>Some client ideas that were implemented for Profile Redesign include:</a:t>
            </a:r>
          </a:p>
          <a:p>
            <a:pPr lvl="2"/>
            <a:r>
              <a:rPr lang="en-US" sz="1600" dirty="0"/>
              <a:t>Improved split-screen view</a:t>
            </a:r>
          </a:p>
          <a:p>
            <a:pPr lvl="2"/>
            <a:r>
              <a:rPr lang="en-US" sz="1600" dirty="0"/>
              <a:t>Configurable factoids</a:t>
            </a:r>
          </a:p>
          <a:p>
            <a:pPr lvl="2"/>
            <a:r>
              <a:rPr lang="en-US" sz="1600" dirty="0"/>
              <a:t>Activity filtering</a:t>
            </a:r>
          </a:p>
          <a:p>
            <a:pPr lvl="2"/>
            <a:r>
              <a:rPr lang="en-US" sz="1600" dirty="0"/>
              <a:t>Clickable entries in the recent activity feed</a:t>
            </a:r>
            <a:endParaRPr lang="en-US" dirty="0"/>
          </a:p>
        </p:txBody>
      </p:sp>
      <p:sp>
        <p:nvSpPr>
          <p:cNvPr id="6" name="Explosion 2 5"/>
          <p:cNvSpPr/>
          <p:nvPr/>
        </p:nvSpPr>
        <p:spPr>
          <a:xfrm>
            <a:off x="10058400" y="0"/>
            <a:ext cx="2133600" cy="1274770"/>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chemeClr val="tx1"/>
                  </a:solidFill>
                </a:ln>
                <a:solidFill>
                  <a:schemeClr val="tx1"/>
                </a:solidFill>
                <a:latin typeface="Segoe UI Light" panose="020B0502040204020203" pitchFamily="34" charset="0"/>
                <a:cs typeface="Segoe UI Light" panose="020B0502040204020203" pitchFamily="34" charset="0"/>
              </a:rPr>
              <a:t>On by default</a:t>
            </a:r>
          </a:p>
        </p:txBody>
      </p:sp>
    </p:spTree>
    <p:extLst>
      <p:ext uri="{BB962C8B-B14F-4D97-AF65-F5344CB8AC3E}">
        <p14:creationId xmlns:p14="http://schemas.microsoft.com/office/powerpoint/2010/main" val="257345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198914" y="1340224"/>
            <a:ext cx="8070545" cy="4498846"/>
          </a:xfrm>
          <a:prstGeom prst="rect">
            <a:avLst/>
          </a:prstGeom>
        </p:spPr>
      </p:pic>
      <p:sp>
        <p:nvSpPr>
          <p:cNvPr id="2" name="Title 1"/>
          <p:cNvSpPr>
            <a:spLocks noGrp="1"/>
          </p:cNvSpPr>
          <p:nvPr>
            <p:ph type="title"/>
          </p:nvPr>
        </p:nvSpPr>
        <p:spPr/>
        <p:txBody>
          <a:bodyPr/>
          <a:lstStyle/>
          <a:p>
            <a:r>
              <a:rPr lang="en-US" dirty="0"/>
              <a:t>Profile Redesign (Cont’d)</a:t>
            </a:r>
          </a:p>
        </p:txBody>
      </p:sp>
      <p:sp>
        <p:nvSpPr>
          <p:cNvPr id="3" name="Rounded Rectangular Callout 2"/>
          <p:cNvSpPr/>
          <p:nvPr/>
        </p:nvSpPr>
        <p:spPr>
          <a:xfrm>
            <a:off x="613458" y="1605024"/>
            <a:ext cx="1203767" cy="879676"/>
          </a:xfrm>
          <a:prstGeom prst="wedgeRoundRectCallout">
            <a:avLst>
              <a:gd name="adj1" fmla="val 99875"/>
              <a:gd name="adj2" fmla="val -81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Light" panose="020B0502040204020203" pitchFamily="34" charset="0"/>
                <a:cs typeface="Segoe UI Light" panose="020B0502040204020203" pitchFamily="34" charset="0"/>
              </a:rPr>
              <a:t>Profile Card </a:t>
            </a:r>
          </a:p>
        </p:txBody>
      </p:sp>
      <p:sp>
        <p:nvSpPr>
          <p:cNvPr id="10" name="Rounded Rectangular Callout 9"/>
          <p:cNvSpPr/>
          <p:nvPr/>
        </p:nvSpPr>
        <p:spPr>
          <a:xfrm>
            <a:off x="578729" y="3146837"/>
            <a:ext cx="1203767" cy="879676"/>
          </a:xfrm>
          <a:prstGeom prst="wedgeRoundRectCallout">
            <a:avLst>
              <a:gd name="adj1" fmla="val 94162"/>
              <a:gd name="adj2" fmla="val -282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Light" panose="020B0502040204020203" pitchFamily="34" charset="0"/>
                <a:cs typeface="Segoe UI Light" panose="020B0502040204020203" pitchFamily="34" charset="0"/>
              </a:rPr>
              <a:t>Factoids</a:t>
            </a:r>
          </a:p>
        </p:txBody>
      </p:sp>
      <p:sp>
        <p:nvSpPr>
          <p:cNvPr id="11" name="Rounded Rectangular Callout 10"/>
          <p:cNvSpPr/>
          <p:nvPr/>
        </p:nvSpPr>
        <p:spPr>
          <a:xfrm>
            <a:off x="578730" y="4688650"/>
            <a:ext cx="1203767" cy="1290533"/>
          </a:xfrm>
          <a:prstGeom prst="wedgeRoundRectCallout">
            <a:avLst>
              <a:gd name="adj1" fmla="val 97047"/>
              <a:gd name="adj2" fmla="val -508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Light" panose="020B0502040204020203" pitchFamily="34" charset="0"/>
                <a:cs typeface="Segoe UI Light" panose="020B0502040204020203" pitchFamily="34" charset="0"/>
              </a:rPr>
              <a:t>Recent Activity Feed</a:t>
            </a:r>
          </a:p>
        </p:txBody>
      </p:sp>
      <p:sp>
        <p:nvSpPr>
          <p:cNvPr id="12" name="Rounded Rectangular Callout 11"/>
          <p:cNvSpPr/>
          <p:nvPr/>
        </p:nvSpPr>
        <p:spPr>
          <a:xfrm>
            <a:off x="10395857" y="1605024"/>
            <a:ext cx="1545772" cy="1759352"/>
          </a:xfrm>
          <a:prstGeom prst="wedgeRoundRectCallout">
            <a:avLst>
              <a:gd name="adj1" fmla="val -83903"/>
              <a:gd name="adj2" fmla="val -85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Light" panose="020B0502040204020203" pitchFamily="34" charset="0"/>
                <a:cs typeface="Segoe UI Light" panose="020B0502040204020203" pitchFamily="34" charset="0"/>
              </a:rPr>
              <a:t>Improved Split-Screen View &amp; Enhanced UI</a:t>
            </a:r>
          </a:p>
        </p:txBody>
      </p:sp>
      <p:sp>
        <p:nvSpPr>
          <p:cNvPr id="9" name="Explosion 2 8"/>
          <p:cNvSpPr/>
          <p:nvPr/>
        </p:nvSpPr>
        <p:spPr>
          <a:xfrm>
            <a:off x="10058400" y="0"/>
            <a:ext cx="2133600" cy="1274770"/>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chemeClr val="tx1"/>
                  </a:solidFill>
                </a:ln>
                <a:solidFill>
                  <a:schemeClr val="tx1"/>
                </a:solidFill>
                <a:latin typeface="Segoe UI Light" panose="020B0502040204020203" pitchFamily="34" charset="0"/>
                <a:cs typeface="Segoe UI Light" panose="020B0502040204020203" pitchFamily="34" charset="0"/>
              </a:rPr>
              <a:t>On by default</a:t>
            </a:r>
          </a:p>
        </p:txBody>
      </p:sp>
    </p:spTree>
    <p:extLst>
      <p:ext uri="{BB962C8B-B14F-4D97-AF65-F5344CB8AC3E}">
        <p14:creationId xmlns:p14="http://schemas.microsoft.com/office/powerpoint/2010/main" val="181369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Redesign</a:t>
            </a:r>
          </a:p>
        </p:txBody>
      </p:sp>
      <p:sp>
        <p:nvSpPr>
          <p:cNvPr id="8" name="Content Placeholder 2"/>
          <p:cNvSpPr txBox="1">
            <a:spLocks/>
          </p:cNvSpPr>
          <p:nvPr/>
        </p:nvSpPr>
        <p:spPr>
          <a:xfrm>
            <a:off x="641425" y="1099457"/>
            <a:ext cx="7022118" cy="4931229"/>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By default, Profile Redesign is </a:t>
            </a:r>
            <a:r>
              <a:rPr lang="en-US" sz="2000" b="1" u="sng" dirty="0"/>
              <a:t>on</a:t>
            </a:r>
            <a:r>
              <a:rPr lang="en-US" sz="2000" dirty="0"/>
              <a:t> for all existing clients. However, individual users may enable/disable Profile Redesign as desired by simply clicking their initials/profile picture on the far right of the menu bar and adjusting the switch for the Profile Redesign option available in the menu.</a:t>
            </a:r>
          </a:p>
          <a:p>
            <a:r>
              <a:rPr lang="en-US" sz="2000" dirty="0"/>
              <a:t>User admins can also choose to enable/disable Profile Redesign globally or for specific user groups, and disallow users from changing that setting themselves, if desired. See the </a:t>
            </a:r>
            <a:r>
              <a:rPr lang="en-US" sz="2000" dirty="0">
                <a:hlinkClick r:id="rId2"/>
              </a:rPr>
              <a:t>iCIMS Knowledge Base</a:t>
            </a:r>
            <a:r>
              <a:rPr lang="en-US" sz="2000" dirty="0"/>
              <a:t> for more information.</a:t>
            </a:r>
          </a:p>
          <a:p>
            <a:r>
              <a:rPr lang="en-US" sz="2000" dirty="0"/>
              <a:t>As a reminder, Profile Redesign will be the only available view starting in early 2017 with our next major release. For that reason, iCIMS recommends leaving Profile Redesign </a:t>
            </a:r>
            <a:r>
              <a:rPr lang="en-US" sz="2000" b="1" u="sng" dirty="0"/>
              <a:t>on</a:t>
            </a:r>
            <a:r>
              <a:rPr lang="en-US" sz="2000" dirty="0"/>
              <a:t> for all users.</a:t>
            </a:r>
          </a:p>
        </p:txBody>
      </p:sp>
      <p:pic>
        <p:nvPicPr>
          <p:cNvPr id="7" name="Picture 6"/>
          <p:cNvPicPr/>
          <p:nvPr/>
        </p:nvPicPr>
        <p:blipFill>
          <a:blip r:embed="rId3"/>
          <a:stretch>
            <a:fillRect/>
          </a:stretch>
        </p:blipFill>
        <p:spPr>
          <a:xfrm>
            <a:off x="8142515" y="2425881"/>
            <a:ext cx="3520440" cy="2278380"/>
          </a:xfrm>
          <a:prstGeom prst="rect">
            <a:avLst/>
          </a:prstGeom>
        </p:spPr>
      </p:pic>
      <p:sp>
        <p:nvSpPr>
          <p:cNvPr id="6" name="Explosion 2 5"/>
          <p:cNvSpPr/>
          <p:nvPr/>
        </p:nvSpPr>
        <p:spPr>
          <a:xfrm>
            <a:off x="10058400" y="0"/>
            <a:ext cx="2133600" cy="1274770"/>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chemeClr val="tx1"/>
                  </a:solidFill>
                </a:ln>
                <a:solidFill>
                  <a:schemeClr val="tx1"/>
                </a:solidFill>
                <a:latin typeface="Segoe UI Light" panose="020B0502040204020203" pitchFamily="34" charset="0"/>
                <a:cs typeface="Segoe UI Light" panose="020B0502040204020203" pitchFamily="34" charset="0"/>
              </a:rPr>
              <a:t>On by default</a:t>
            </a:r>
          </a:p>
        </p:txBody>
      </p:sp>
    </p:spTree>
    <p:extLst>
      <p:ext uri="{BB962C8B-B14F-4D97-AF65-F5344CB8AC3E}">
        <p14:creationId xmlns:p14="http://schemas.microsoft.com/office/powerpoint/2010/main" val="371211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Activity Level</a:t>
            </a:r>
          </a:p>
        </p:txBody>
      </p:sp>
      <p:sp>
        <p:nvSpPr>
          <p:cNvPr id="8" name="Content Placeholder 2"/>
          <p:cNvSpPr txBox="1">
            <a:spLocks/>
          </p:cNvSpPr>
          <p:nvPr/>
        </p:nvSpPr>
        <p:spPr>
          <a:xfrm>
            <a:off x="641426" y="1274770"/>
            <a:ext cx="5126328"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new </a:t>
            </a:r>
            <a:r>
              <a:rPr lang="en-US" sz="2000" b="1" i="1" dirty="0"/>
              <a:t>Candidate Activity Level </a:t>
            </a:r>
            <a:r>
              <a:rPr lang="en-US" sz="2000" dirty="0"/>
              <a:t>feature in iCIMS Connect allows recruiters to quickly discover which candidates are the most actively engaged. </a:t>
            </a:r>
          </a:p>
          <a:p>
            <a:r>
              <a:rPr lang="en-US" sz="2000" dirty="0"/>
              <a:t>A candidate’s Activity Level score is calculated based on:</a:t>
            </a:r>
          </a:p>
          <a:p>
            <a:pPr lvl="1">
              <a:buFont typeface="Courier New" panose="02070309020205020404" pitchFamily="49" charset="0"/>
              <a:buChar char="o"/>
            </a:pPr>
            <a:r>
              <a:rPr lang="en-US" sz="1800" dirty="0"/>
              <a:t>Emails Sent, Emails Opened, and Email Links Clicked</a:t>
            </a:r>
            <a:endParaRPr lang="en-US" dirty="0"/>
          </a:p>
          <a:p>
            <a:pPr lvl="1">
              <a:buFont typeface="Courier New" panose="02070309020205020404" pitchFamily="49" charset="0"/>
              <a:buChar char="o"/>
            </a:pPr>
            <a:r>
              <a:rPr lang="en-US" sz="1800" dirty="0"/>
              <a:t>Portal Logins</a:t>
            </a:r>
            <a:endParaRPr lang="en-US" dirty="0"/>
          </a:p>
          <a:p>
            <a:pPr lvl="1">
              <a:buFont typeface="Courier New" panose="02070309020205020404" pitchFamily="49" charset="0"/>
              <a:buChar char="o"/>
            </a:pPr>
            <a:r>
              <a:rPr lang="en-US" sz="1800" dirty="0"/>
              <a:t>Job Applications Completed</a:t>
            </a:r>
            <a:endParaRPr lang="en-US" dirty="0"/>
          </a:p>
          <a:p>
            <a:pPr lvl="1">
              <a:buFont typeface="Courier New" panose="02070309020205020404" pitchFamily="49" charset="0"/>
              <a:buChar char="o"/>
            </a:pPr>
            <a:r>
              <a:rPr lang="en-US" sz="1800" dirty="0"/>
              <a:t>Resumes Updated</a:t>
            </a:r>
            <a:endParaRPr lang="en-US" dirty="0"/>
          </a:p>
        </p:txBody>
      </p:sp>
      <p:sp>
        <p:nvSpPr>
          <p:cNvPr id="7" name="Content Placeholder 2"/>
          <p:cNvSpPr txBox="1">
            <a:spLocks/>
          </p:cNvSpPr>
          <p:nvPr/>
        </p:nvSpPr>
        <p:spPr>
          <a:xfrm>
            <a:off x="5767754" y="1274770"/>
            <a:ext cx="5154296" cy="379964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Activity Level is available on the Talent Pool People Tab and as an output column in various searches.</a:t>
            </a:r>
          </a:p>
          <a:p>
            <a:r>
              <a:rPr lang="en-US" sz="2000" dirty="0"/>
              <a:t>A horizontal bar graph appears next to each candidate’s name, which corresponds to their Activity Level score.</a:t>
            </a:r>
          </a:p>
          <a:p>
            <a:endParaRPr lang="en-US" sz="2000" dirty="0"/>
          </a:p>
          <a:p>
            <a:endParaRPr lang="en-US" sz="2000" dirty="0"/>
          </a:p>
          <a:p>
            <a:pPr>
              <a:spcBef>
                <a:spcPts val="1800"/>
              </a:spcBef>
            </a:pPr>
            <a:endParaRPr lang="en-US" sz="2000" dirty="0"/>
          </a:p>
          <a:p>
            <a:pPr>
              <a:spcBef>
                <a:spcPts val="1800"/>
              </a:spcBef>
            </a:pPr>
            <a:endParaRPr lang="en-US" sz="2000" dirty="0"/>
          </a:p>
          <a:p>
            <a:pPr>
              <a:spcBef>
                <a:spcPts val="1400"/>
              </a:spcBef>
            </a:pPr>
            <a:r>
              <a:rPr lang="en-US" sz="2000" dirty="0"/>
              <a:t>Clicking the green bar brings up the candidate’s Activity Level snapshot.</a:t>
            </a:r>
          </a:p>
          <a:p>
            <a:endParaRPr lang="en-US" sz="2000" dirty="0"/>
          </a:p>
        </p:txBody>
      </p:sp>
      <p:pic>
        <p:nvPicPr>
          <p:cNvPr id="9" name="Picture 8"/>
          <p:cNvPicPr/>
          <p:nvPr/>
        </p:nvPicPr>
        <p:blipFill>
          <a:blip r:embed="rId2"/>
          <a:stretch>
            <a:fillRect/>
          </a:stretch>
        </p:blipFill>
        <p:spPr>
          <a:xfrm>
            <a:off x="6259872" y="3450439"/>
            <a:ext cx="4170059" cy="1744854"/>
          </a:xfrm>
          <a:prstGeom prst="rect">
            <a:avLst/>
          </a:prstGeom>
        </p:spPr>
      </p:pic>
      <p:sp>
        <p:nvSpPr>
          <p:cNvPr id="10" name="Explosion 2 9"/>
          <p:cNvSpPr/>
          <p:nvPr/>
        </p:nvSpPr>
        <p:spPr>
          <a:xfrm>
            <a:off x="10058400" y="0"/>
            <a:ext cx="2133600" cy="1274770"/>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a:solidFill>
                    <a:schemeClr val="tx1"/>
                  </a:solidFill>
                </a:ln>
                <a:solidFill>
                  <a:schemeClr val="tx1"/>
                </a:solidFill>
                <a:latin typeface="Segoe UI Light" panose="020B0502040204020203" pitchFamily="34" charset="0"/>
                <a:cs typeface="Segoe UI Light" panose="020B0502040204020203" pitchFamily="34" charset="0"/>
              </a:rPr>
              <a:t>Connect only</a:t>
            </a:r>
          </a:p>
        </p:txBody>
      </p:sp>
    </p:spTree>
    <p:extLst>
      <p:ext uri="{BB962C8B-B14F-4D97-AF65-F5344CB8AC3E}">
        <p14:creationId xmlns:p14="http://schemas.microsoft.com/office/powerpoint/2010/main" val="263853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Candidate Activity Level (Cont’d)</a:t>
            </a:r>
          </a:p>
        </p:txBody>
      </p:sp>
      <p:sp>
        <p:nvSpPr>
          <p:cNvPr id="8" name="Content Placeholder 2"/>
          <p:cNvSpPr txBox="1">
            <a:spLocks/>
          </p:cNvSpPr>
          <p:nvPr/>
        </p:nvSpPr>
        <p:spPr>
          <a:xfrm>
            <a:off x="641426" y="1274770"/>
            <a:ext cx="4982134"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Each candidate’s </a:t>
            </a:r>
            <a:r>
              <a:rPr lang="en-US" sz="2000" b="1" dirty="0"/>
              <a:t>Activity Level snapshot </a:t>
            </a:r>
            <a:r>
              <a:rPr lang="en-US" sz="2000" dirty="0"/>
              <a:t>features a circular icon with their Activity Level score, plus a stream of their recent activities.</a:t>
            </a:r>
          </a:p>
          <a:p>
            <a:r>
              <a:rPr lang="en-US" sz="2000" dirty="0"/>
              <a:t>The amount of green around the circle represents the candidate's Activity Level score. The icon looks dark when the </a:t>
            </a:r>
            <a:r>
              <a:rPr lang="en-US" sz="2000"/>
              <a:t>score is </a:t>
            </a:r>
            <a:r>
              <a:rPr lang="en-US" sz="2000" dirty="0"/>
              <a:t>50 and above, and more faded when it is below 50.</a:t>
            </a:r>
          </a:p>
          <a:p>
            <a:r>
              <a:rPr lang="en-US" sz="2000" dirty="0"/>
              <a:t>Underneath the icon is the </a:t>
            </a:r>
            <a:r>
              <a:rPr lang="en-US" sz="2000" b="1" dirty="0"/>
              <a:t>Activity Stream</a:t>
            </a:r>
            <a:r>
              <a:rPr lang="en-US" sz="2000" dirty="0"/>
              <a:t>—a listing of activities initiated by the candidate, broken up into four sections.</a:t>
            </a:r>
          </a:p>
        </p:txBody>
      </p:sp>
      <p:pic>
        <p:nvPicPr>
          <p:cNvPr id="12" name="Picture 11"/>
          <p:cNvPicPr/>
          <p:nvPr/>
        </p:nvPicPr>
        <p:blipFill>
          <a:blip r:embed="rId2"/>
          <a:stretch>
            <a:fillRect/>
          </a:stretch>
        </p:blipFill>
        <p:spPr>
          <a:xfrm>
            <a:off x="5705161" y="1274770"/>
            <a:ext cx="4216080" cy="4156766"/>
          </a:xfrm>
          <a:prstGeom prst="rect">
            <a:avLst/>
          </a:prstGeom>
        </p:spPr>
      </p:pic>
      <p:sp>
        <p:nvSpPr>
          <p:cNvPr id="7" name="Rounded Rectangular Callout 6"/>
          <p:cNvSpPr/>
          <p:nvPr/>
        </p:nvSpPr>
        <p:spPr>
          <a:xfrm>
            <a:off x="10305826" y="1469504"/>
            <a:ext cx="1648164" cy="854148"/>
          </a:xfrm>
          <a:prstGeom prst="wedgeRoundRectCallout">
            <a:avLst>
              <a:gd name="adj1" fmla="val -155350"/>
              <a:gd name="adj2" fmla="val 962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Activity Level Icon</a:t>
            </a:r>
          </a:p>
        </p:txBody>
      </p:sp>
      <p:sp>
        <p:nvSpPr>
          <p:cNvPr id="9" name="Rounded Rectangular Callout 8"/>
          <p:cNvSpPr/>
          <p:nvPr/>
        </p:nvSpPr>
        <p:spPr>
          <a:xfrm>
            <a:off x="10305826" y="5004462"/>
            <a:ext cx="1615463" cy="854148"/>
          </a:xfrm>
          <a:prstGeom prst="wedgeRoundRectCallout">
            <a:avLst>
              <a:gd name="adj1" fmla="val -202447"/>
              <a:gd name="adj2" fmla="val -964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Activity Stream</a:t>
            </a:r>
          </a:p>
        </p:txBody>
      </p:sp>
      <p:sp>
        <p:nvSpPr>
          <p:cNvPr id="10" name="Explosion 2 9"/>
          <p:cNvSpPr/>
          <p:nvPr/>
        </p:nvSpPr>
        <p:spPr>
          <a:xfrm>
            <a:off x="10058400" y="0"/>
            <a:ext cx="2133600" cy="1274770"/>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a:solidFill>
                    <a:schemeClr val="tx1"/>
                  </a:solidFill>
                </a:ln>
                <a:solidFill>
                  <a:schemeClr val="tx1"/>
                </a:solidFill>
                <a:latin typeface="Segoe UI Light" panose="020B0502040204020203" pitchFamily="34" charset="0"/>
                <a:cs typeface="Segoe UI Light" panose="020B0502040204020203" pitchFamily="34" charset="0"/>
              </a:rPr>
              <a:t>Connect only</a:t>
            </a:r>
          </a:p>
        </p:txBody>
      </p:sp>
    </p:spTree>
    <p:extLst>
      <p:ext uri="{BB962C8B-B14F-4D97-AF65-F5344CB8AC3E}">
        <p14:creationId xmlns:p14="http://schemas.microsoft.com/office/powerpoint/2010/main" val="337088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Event Management</a:t>
            </a:r>
          </a:p>
        </p:txBody>
      </p:sp>
      <p:sp>
        <p:nvSpPr>
          <p:cNvPr id="8" name="Content Placeholder 2"/>
          <p:cNvSpPr txBox="1">
            <a:spLocks/>
          </p:cNvSpPr>
          <p:nvPr/>
        </p:nvSpPr>
        <p:spPr>
          <a:xfrm>
            <a:off x="641426" y="1274770"/>
            <a:ext cx="4368320" cy="4351338"/>
          </a:xfrm>
          <a:prstGeom prst="rect">
            <a:avLst/>
          </a:prstGeom>
        </p:spPr>
        <p:txBody>
          <a:bodyPr vert="horz" lIns="91440" tIns="45720" rIns="91440" bIns="45720" rtlCol="0">
            <a:noAutofit/>
          </a:bodyPr>
          <a:lstStyle>
            <a:lvl1pPr marL="347663" indent="-347663"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egoe UI Light" panose="020B0502040204020203" pitchFamily="34" charset="0"/>
                <a:ea typeface="+mn-ea"/>
                <a:cs typeface="+mn-cs"/>
              </a:defRPr>
            </a:lvl1pPr>
            <a:lvl2pPr marL="798513" indent="-341313"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mn-cs"/>
              </a:defRPr>
            </a:lvl2pPr>
            <a:lvl3pPr marL="1262063" indent="-347663"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mn-cs"/>
              </a:defRPr>
            </a:lvl3pPr>
            <a:lvl4pPr marL="1712913" indent="-34131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4pPr>
            <a:lvl5pPr marL="2176463" indent="-347663"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Connect users can take advantage of a new </a:t>
            </a:r>
            <a:r>
              <a:rPr lang="en-US" sz="2000" b="1" dirty="0"/>
              <a:t>Event Profile</a:t>
            </a:r>
            <a:r>
              <a:rPr lang="en-US" sz="2000" dirty="0"/>
              <a:t>, which is used to store information about hiring events and recruitment marketing campaigns.</a:t>
            </a:r>
          </a:p>
          <a:p>
            <a:r>
              <a:rPr lang="en-US" sz="2000" dirty="0"/>
              <a:t>Events can be easily shared through portal links and QR codes, </a:t>
            </a:r>
            <a:r>
              <a:rPr lang="en-US" sz="2000"/>
              <a:t>and an event </a:t>
            </a:r>
            <a:r>
              <a:rPr lang="en-US" sz="2000" dirty="0"/>
              <a:t>can </a:t>
            </a:r>
            <a:r>
              <a:rPr lang="en-US" sz="2000"/>
              <a:t>be launched</a:t>
            </a:r>
            <a:r>
              <a:rPr lang="en-US" sz="2000" dirty="0"/>
              <a:t> </a:t>
            </a:r>
            <a:r>
              <a:rPr lang="en-US" sz="2000"/>
              <a:t>into Kiosk Mode </a:t>
            </a:r>
            <a:r>
              <a:rPr lang="en-US" sz="2000" dirty="0"/>
              <a:t>directly from the Event Profile.</a:t>
            </a:r>
          </a:p>
          <a:p>
            <a:r>
              <a:rPr lang="en-US" sz="2000" dirty="0"/>
              <a:t>Recruiters can also easily view event attendees who have registered for and attended the event on the People Tab.</a:t>
            </a:r>
          </a:p>
          <a:p>
            <a:endParaRPr lang="en-US" sz="2000" dirty="0"/>
          </a:p>
          <a:p>
            <a:endParaRPr lang="en-US" sz="2000" dirty="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746" y="1274770"/>
            <a:ext cx="6890188" cy="4351338"/>
          </a:xfrm>
          <a:prstGeom prst="rect">
            <a:avLst/>
          </a:prstGeom>
        </p:spPr>
      </p:pic>
      <p:sp>
        <p:nvSpPr>
          <p:cNvPr id="7" name="Explosion 2 6"/>
          <p:cNvSpPr/>
          <p:nvPr/>
        </p:nvSpPr>
        <p:spPr>
          <a:xfrm>
            <a:off x="10058400" y="0"/>
            <a:ext cx="2133600" cy="1274770"/>
          </a:xfrm>
          <a:prstGeom prst="irregularSeal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a:solidFill>
                    <a:schemeClr val="tx1"/>
                  </a:solidFill>
                </a:ln>
                <a:solidFill>
                  <a:schemeClr val="tx1"/>
                </a:solidFill>
                <a:latin typeface="Segoe UI Light" panose="020B0502040204020203" pitchFamily="34" charset="0"/>
                <a:cs typeface="Segoe UI Light" panose="020B0502040204020203" pitchFamily="34" charset="0"/>
              </a:rPr>
              <a:t>Connect only</a:t>
            </a:r>
          </a:p>
        </p:txBody>
      </p:sp>
    </p:spTree>
    <p:extLst>
      <p:ext uri="{BB962C8B-B14F-4D97-AF65-F5344CB8AC3E}">
        <p14:creationId xmlns:p14="http://schemas.microsoft.com/office/powerpoint/2010/main" val="4214885222"/>
      </p:ext>
    </p:extLst>
  </p:cSld>
  <p:clrMapOvr>
    <a:masterClrMapping/>
  </p:clrMapOvr>
</p:sld>
</file>

<file path=ppt/theme/theme1.xml><?xml version="1.0" encoding="utf-8"?>
<a:theme xmlns:a="http://schemas.openxmlformats.org/drawingml/2006/main" name="iCIMS Widesc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C00000"/>
          </a:solidFill>
        </a:ln>
      </a:spPr>
      <a:bodyPr/>
      <a:lstStyle/>
      <a:style>
        <a:lnRef idx="3">
          <a:schemeClr val="accent2"/>
        </a:lnRef>
        <a:fillRef idx="0">
          <a:schemeClr val="accent2"/>
        </a:fillRef>
        <a:effectRef idx="2">
          <a:schemeClr val="accent2"/>
        </a:effectRef>
        <a:fontRef idx="minor">
          <a:schemeClr val="tx1"/>
        </a:fontRef>
      </a:style>
    </a:lnDef>
    <a:txDef>
      <a:spPr>
        <a:noFill/>
      </a:spPr>
      <a:bodyPr wrap="square" rtlCol="0">
        <a:spAutoFit/>
      </a:bodyPr>
      <a:lstStyle>
        <a:defPPr>
          <a:defRPr dirty="0">
            <a:latin typeface="Segoe UI Light" panose="020B0502040204020203" pitchFamily="34" charset="0"/>
          </a:defRPr>
        </a:defPPr>
      </a:lstStyle>
    </a:txDef>
  </a:objectDefaults>
  <a:extraClrSchemeLst/>
  <a:extLst>
    <a:ext uri="{05A4C25C-085E-4340-85A3-A5531E510DB2}">
      <thm15:themeFamily xmlns:thm15="http://schemas.microsoft.com/office/thememl/2012/main" name="iCIMS-Global-Template-Widescreen.potx" id="{46E8F558-7DDE-4293-B871-65094453DED6}" vid="{563A5CA2-74A8-4E15-A436-EB8D0080EF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D1439609CB6498C7E78A2435B63AA" ma:contentTypeVersion="4" ma:contentTypeDescription="Create a new document." ma:contentTypeScope="" ma:versionID="7e1698c5f99cb6c6c93365f5988abd5a">
  <xsd:schema xmlns:xsd="http://www.w3.org/2001/XMLSchema" xmlns:xs="http://www.w3.org/2001/XMLSchema" xmlns:p="http://schemas.microsoft.com/office/2006/metadata/properties" xmlns:ns2="be77ad9b-7031-4769-b74f-a23d3b5d1908" xmlns:ns3="006900dd-d737-4d6f-a1af-6fda1925739a" targetNamespace="http://schemas.microsoft.com/office/2006/metadata/properties" ma:root="true" ma:fieldsID="524d4cbdb37779d8c4cbf7582e1df32f" ns2:_="" ns3:_="">
    <xsd:import namespace="be77ad9b-7031-4769-b74f-a23d3b5d1908"/>
    <xsd:import namespace="006900dd-d737-4d6f-a1af-6fda1925739a"/>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77ad9b-7031-4769-b74f-a23d3b5d190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06900dd-d737-4d6f-a1af-6fda192573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e77ad9b-7031-4769-b74f-a23d3b5d1908">KZW52PUUEV4K-5-37721</_dlc_DocId>
    <_dlc_DocIdUrl xmlns="be77ad9b-7031-4769-b74f-a23d3b5d1908">
      <Url>https://icimsinc.sharepoint.com/teams/PMOR/_layouts/15/DocIdRedir.aspx?ID=KZW52PUUEV4K-5-37721</Url>
      <Description>KZW52PUUEV4K-5-37721</Description>
    </_dlc_DocIdUrl>
  </documentManagement>
</p:properties>
</file>

<file path=customXml/itemProps1.xml><?xml version="1.0" encoding="utf-8"?>
<ds:datastoreItem xmlns:ds="http://schemas.openxmlformats.org/officeDocument/2006/customXml" ds:itemID="{FC841A3D-B8B4-46E5-99BA-FC5901039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77ad9b-7031-4769-b74f-a23d3b5d1908"/>
    <ds:schemaRef ds:uri="006900dd-d737-4d6f-a1af-6fda192573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0F85FA-6F79-4B59-BDB5-F39AC173A9D2}">
  <ds:schemaRefs>
    <ds:schemaRef ds:uri="http://schemas.microsoft.com/sharepoint/events"/>
  </ds:schemaRefs>
</ds:datastoreItem>
</file>

<file path=customXml/itemProps3.xml><?xml version="1.0" encoding="utf-8"?>
<ds:datastoreItem xmlns:ds="http://schemas.openxmlformats.org/officeDocument/2006/customXml" ds:itemID="{0A302873-C775-4E6F-AC4B-EE75136A4A1B}">
  <ds:schemaRefs>
    <ds:schemaRef ds:uri="http://schemas.microsoft.com/sharepoint/v3/contenttype/forms"/>
  </ds:schemaRefs>
</ds:datastoreItem>
</file>

<file path=customXml/itemProps4.xml><?xml version="1.0" encoding="utf-8"?>
<ds:datastoreItem xmlns:ds="http://schemas.openxmlformats.org/officeDocument/2006/customXml" ds:itemID="{6C9B9AFB-C1A1-42E2-A201-E70A54AE39F6}">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006900dd-d737-4d6f-a1af-6fda1925739a"/>
    <ds:schemaRef ds:uri="be77ad9b-7031-4769-b74f-a23d3b5d190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1403</Words>
  <Application>Microsoft Office PowerPoint</Application>
  <PresentationFormat>Widescreen</PresentationFormat>
  <Paragraphs>117</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Courier New</vt:lpstr>
      <vt:lpstr>Helvetica</vt:lpstr>
      <vt:lpstr>Segoe UI Light</vt:lpstr>
      <vt:lpstr>Wingdings</vt:lpstr>
      <vt:lpstr>iCIMS Widescreen</vt:lpstr>
      <vt:lpstr>iCIMS 16.4 Release: Highlights</vt:lpstr>
      <vt:lpstr>Introducing the 16.4 Release</vt:lpstr>
      <vt:lpstr>Major New Features in 16.4 </vt:lpstr>
      <vt:lpstr>Profile Redesign</vt:lpstr>
      <vt:lpstr>Profile Redesign (Cont’d)</vt:lpstr>
      <vt:lpstr>Profile Redesign</vt:lpstr>
      <vt:lpstr>Candidate Activity Level</vt:lpstr>
      <vt:lpstr>Candidate Activity Level (Cont’d)</vt:lpstr>
      <vt:lpstr>Connect Event Management</vt:lpstr>
      <vt:lpstr>Connect Event Management (Cont’d)</vt:lpstr>
      <vt:lpstr>Connect Recruiter Review</vt:lpstr>
      <vt:lpstr>Connect Kiosk Mode Enhancements</vt:lpstr>
      <vt:lpstr>Resume View Performance Improvement</vt:lpstr>
      <vt:lpstr>In Case You Missed It: iCIMS Mobile Hiring Manager App</vt:lpstr>
      <vt:lpstr>In Case You Missed It: Other Notable Features</vt:lpstr>
      <vt:lpstr>Additional Release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2016-10-13T21:23:11Z</dcterms:created>
  <dcterms:modified xsi:type="dcterms:W3CDTF">2016-10-14T19:51:43Z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0x010100080D1439609CB6498C7E78A2435B63AA</vt:lpwstr>
  </property>
  <property fmtid="{D5CDD505-2E9C-101B-9397-08002B2CF9AE}" pid="3" name="_dlc_DocIdItemGuid">
    <vt:lpwstr>4b8a4350-60da-4876-a5a9-7f8434efc089</vt:lpwstr>
  </property>
</Properties>
</file>