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309" r:id="rId2"/>
    <p:sldId id="328" r:id="rId3"/>
    <p:sldId id="332" r:id="rId4"/>
    <p:sldId id="333" r:id="rId5"/>
    <p:sldId id="340" r:id="rId6"/>
    <p:sldId id="334" r:id="rId7"/>
    <p:sldId id="335" r:id="rId8"/>
    <p:sldId id="336" r:id="rId9"/>
    <p:sldId id="338" r:id="rId10"/>
    <p:sldId id="337" r:id="rId11"/>
    <p:sldId id="339" r:id="rId12"/>
    <p:sldId id="325"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140"/>
    <a:srgbClr val="4DD0D3"/>
    <a:srgbClr val="7ABC32"/>
    <a:srgbClr val="000000"/>
    <a:srgbClr val="2082C8"/>
    <a:srgbClr val="E31937"/>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69" autoAdjust="0"/>
    <p:restoredTop sz="95501" autoAdjust="0"/>
  </p:normalViewPr>
  <p:slideViewPr>
    <p:cSldViewPr>
      <p:cViewPr varScale="1">
        <p:scale>
          <a:sx n="113" d="100"/>
          <a:sy n="113"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8" d="100"/>
          <a:sy n="138" d="100"/>
        </p:scale>
        <p:origin x="-276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atin typeface="Arial" charset="0"/>
              </a:defRPr>
            </a:lvl1pPr>
          </a:lstStyle>
          <a:p>
            <a:pPr>
              <a:defRPr/>
            </a:pPr>
            <a:fld id="{C330201D-0391-40C7-9A58-B1DC031F5AAF}" type="datetimeFigureOut">
              <a:rPr lang="en-US"/>
              <a:pPr>
                <a:defRPr/>
              </a:pPr>
              <a:t>12/16/2015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atin typeface="Arial" charset="0"/>
              </a:defRPr>
            </a:lvl1pPr>
          </a:lstStyle>
          <a:p>
            <a:pPr>
              <a:defRPr/>
            </a:pPr>
            <a:fld id="{FBF47EE0-1A51-4894-BBE7-ADF818E4F7DE}" type="slidenum">
              <a:rPr lang="en-US"/>
              <a:pPr>
                <a:defRPr/>
              </a:pPr>
              <a:t>‹#›</a:t>
            </a:fld>
            <a:endParaRPr lang="en-US"/>
          </a:p>
        </p:txBody>
      </p:sp>
    </p:spTree>
    <p:extLst>
      <p:ext uri="{BB962C8B-B14F-4D97-AF65-F5344CB8AC3E}">
        <p14:creationId xmlns:p14="http://schemas.microsoft.com/office/powerpoint/2010/main" val="8808753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1</a:t>
            </a:fld>
            <a:endParaRPr lang="en-US"/>
          </a:p>
        </p:txBody>
      </p:sp>
    </p:spTree>
    <p:extLst>
      <p:ext uri="{BB962C8B-B14F-4D97-AF65-F5344CB8AC3E}">
        <p14:creationId xmlns:p14="http://schemas.microsoft.com/office/powerpoint/2010/main" val="1232000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11</a:t>
            </a:fld>
            <a:endParaRPr lang="en-US"/>
          </a:p>
        </p:txBody>
      </p:sp>
    </p:spTree>
    <p:extLst>
      <p:ext uri="{BB962C8B-B14F-4D97-AF65-F5344CB8AC3E}">
        <p14:creationId xmlns:p14="http://schemas.microsoft.com/office/powerpoint/2010/main" val="1101523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12</a:t>
            </a:fld>
            <a:endParaRPr lang="en-US"/>
          </a:p>
        </p:txBody>
      </p:sp>
    </p:spTree>
    <p:extLst>
      <p:ext uri="{BB962C8B-B14F-4D97-AF65-F5344CB8AC3E}">
        <p14:creationId xmlns:p14="http://schemas.microsoft.com/office/powerpoint/2010/main" val="39546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3</a:t>
            </a:fld>
            <a:endParaRPr lang="en-US"/>
          </a:p>
        </p:txBody>
      </p:sp>
    </p:spTree>
    <p:extLst>
      <p:ext uri="{BB962C8B-B14F-4D97-AF65-F5344CB8AC3E}">
        <p14:creationId xmlns:p14="http://schemas.microsoft.com/office/powerpoint/2010/main" val="299203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4</a:t>
            </a:fld>
            <a:endParaRPr lang="en-US"/>
          </a:p>
        </p:txBody>
      </p:sp>
    </p:spTree>
    <p:extLst>
      <p:ext uri="{BB962C8B-B14F-4D97-AF65-F5344CB8AC3E}">
        <p14:creationId xmlns:p14="http://schemas.microsoft.com/office/powerpoint/2010/main" val="2559049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5</a:t>
            </a:fld>
            <a:endParaRPr lang="en-US"/>
          </a:p>
        </p:txBody>
      </p:sp>
    </p:spTree>
    <p:extLst>
      <p:ext uri="{BB962C8B-B14F-4D97-AF65-F5344CB8AC3E}">
        <p14:creationId xmlns:p14="http://schemas.microsoft.com/office/powerpoint/2010/main" val="1380417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6</a:t>
            </a:fld>
            <a:endParaRPr lang="en-US"/>
          </a:p>
        </p:txBody>
      </p:sp>
    </p:spTree>
    <p:extLst>
      <p:ext uri="{BB962C8B-B14F-4D97-AF65-F5344CB8AC3E}">
        <p14:creationId xmlns:p14="http://schemas.microsoft.com/office/powerpoint/2010/main" val="2334423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7</a:t>
            </a:fld>
            <a:endParaRPr lang="en-US"/>
          </a:p>
        </p:txBody>
      </p:sp>
    </p:spTree>
    <p:extLst>
      <p:ext uri="{BB962C8B-B14F-4D97-AF65-F5344CB8AC3E}">
        <p14:creationId xmlns:p14="http://schemas.microsoft.com/office/powerpoint/2010/main" val="3780273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8</a:t>
            </a:fld>
            <a:endParaRPr lang="en-US"/>
          </a:p>
        </p:txBody>
      </p:sp>
    </p:spTree>
    <p:extLst>
      <p:ext uri="{BB962C8B-B14F-4D97-AF65-F5344CB8AC3E}">
        <p14:creationId xmlns:p14="http://schemas.microsoft.com/office/powerpoint/2010/main" val="2047310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9</a:t>
            </a:fld>
            <a:endParaRPr lang="en-US"/>
          </a:p>
        </p:txBody>
      </p:sp>
    </p:spTree>
    <p:extLst>
      <p:ext uri="{BB962C8B-B14F-4D97-AF65-F5344CB8AC3E}">
        <p14:creationId xmlns:p14="http://schemas.microsoft.com/office/powerpoint/2010/main" val="147746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F47EE0-1A51-4894-BBE7-ADF818E4F7DE}" type="slidenum">
              <a:rPr lang="en-US"/>
              <a:pPr>
                <a:defRPr/>
              </a:pPr>
              <a:t>10</a:t>
            </a:fld>
            <a:endParaRPr lang="en-US"/>
          </a:p>
        </p:txBody>
      </p:sp>
    </p:spTree>
    <p:extLst>
      <p:ext uri="{BB962C8B-B14F-4D97-AF65-F5344CB8AC3E}">
        <p14:creationId xmlns:p14="http://schemas.microsoft.com/office/powerpoint/2010/main" val="18943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ior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152401"/>
            <a:ext cx="7162800" cy="838200"/>
          </a:xfrm>
          <a:prstGeom prst="rect">
            <a:avLst/>
          </a:prstGeom>
        </p:spPr>
        <p:txBody>
          <a:bodyPr/>
          <a:lstStyle>
            <a:lvl1pPr algn="l">
              <a:defRPr sz="3200">
                <a:solidFill>
                  <a:srgbClr val="E74140"/>
                </a:solidFill>
                <a:latin typeface="Helvetica" panose="020B0604020202030204" pitchFamily="34" charset="0"/>
              </a:defRPr>
            </a:lvl1pPr>
          </a:lstStyle>
          <a:p>
            <a:r>
              <a:rPr lang="en-US" dirty="0" smtClean="0"/>
              <a:t>HEADLINE GOES HERE</a:t>
            </a:r>
            <a:endParaRPr lang="en-US" dirty="0"/>
          </a:p>
        </p:txBody>
      </p:sp>
    </p:spTree>
    <p:extLst>
      <p:ext uri="{BB962C8B-B14F-4D97-AF65-F5344CB8AC3E}">
        <p14:creationId xmlns:p14="http://schemas.microsoft.com/office/powerpoint/2010/main" val="41196194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userDrawn="1"/>
        </p:nvPicPr>
        <p:blipFill>
          <a:blip r:embed="rId6"/>
          <a:stretch>
            <a:fillRect/>
          </a:stretch>
        </p:blipFill>
        <p:spPr>
          <a:xfrm>
            <a:off x="1066800" y="152400"/>
            <a:ext cx="723900" cy="590550"/>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care.icims.com/Releases/Current-Release/Release-Resource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care.icims.com/iCIMS-U" TargetMode="External"/><Relationship Id="rId4" Type="http://schemas.openxmlformats.org/officeDocument/2006/relationships/hyperlink" Target="http://icims.com/kb"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381000" y="5791200"/>
            <a:ext cx="6400800" cy="892552"/>
          </a:xfrm>
          <a:prstGeom prst="rect">
            <a:avLst/>
          </a:prstGeom>
          <a:noFill/>
        </p:spPr>
        <p:txBody>
          <a:bodyPr wrap="square" rtlCol="0">
            <a:spAutoFit/>
          </a:bodyPr>
          <a:lstStyle/>
          <a:p>
            <a:r>
              <a:rPr lang="en-US" sz="2200" b="1" dirty="0" smtClean="0">
                <a:solidFill>
                  <a:srgbClr val="E74140"/>
                </a:solidFill>
                <a:latin typeface="Helvetica" panose="020B0604020202030204" pitchFamily="34" charset="0"/>
              </a:rPr>
              <a:t>iCIMS Fall 2015 Update: Highlights</a:t>
            </a:r>
          </a:p>
          <a:p>
            <a:pPr>
              <a:lnSpc>
                <a:spcPct val="250000"/>
              </a:lnSpc>
            </a:pPr>
            <a:r>
              <a:rPr lang="en-US" sz="1200" b="1" i="1" dirty="0" smtClean="0">
                <a:solidFill>
                  <a:schemeClr val="tx1">
                    <a:lumMod val="65000"/>
                    <a:lumOff val="35000"/>
                  </a:schemeClr>
                </a:solidFill>
                <a:latin typeface="Helvetica" panose="020B0604020202030204" pitchFamily="34" charset="0"/>
              </a:rPr>
              <a:t>Last Updated Date</a:t>
            </a:r>
            <a:r>
              <a:rPr lang="en-US" sz="1200" b="1" i="1" smtClean="0">
                <a:solidFill>
                  <a:schemeClr val="tx1">
                    <a:lumMod val="65000"/>
                    <a:lumOff val="35000"/>
                  </a:schemeClr>
                </a:solidFill>
                <a:latin typeface="Helvetica" panose="020B0604020202030204" pitchFamily="34" charset="0"/>
              </a:rPr>
              <a:t>: 11/11/2015</a:t>
            </a:r>
            <a:endParaRPr lang="en-US" sz="1200" b="1" i="1" dirty="0">
              <a:solidFill>
                <a:schemeClr val="tx1">
                  <a:lumMod val="65000"/>
                  <a:lumOff val="35000"/>
                </a:schemeClr>
              </a:solidFill>
              <a:latin typeface="Helvetica" panose="020B0604020202030204" pitchFamily="34" charset="0"/>
            </a:endParaRPr>
          </a:p>
        </p:txBody>
      </p:sp>
    </p:spTree>
    <p:extLst>
      <p:ext uri="{BB962C8B-B14F-4D97-AF65-F5344CB8AC3E}">
        <p14:creationId xmlns:p14="http://schemas.microsoft.com/office/powerpoint/2010/main" val="1405996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chor="t">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rgbClr val="E74140"/>
                </a:solidFill>
                <a:latin typeface="Helvetica Neue"/>
                <a:cs typeface="Helvetica Neue"/>
              </a:rPr>
              <a:t>Streamlined Password Reset – Security Enhancements</a:t>
            </a:r>
            <a:endParaRPr lang="en-US" sz="1800" dirty="0"/>
          </a:p>
          <a:p>
            <a:pPr marL="285750" indent="-285750">
              <a:spcBef>
                <a:spcPts val="1200"/>
              </a:spcBef>
              <a:spcAft>
                <a:spcPts val="0"/>
              </a:spcAft>
              <a:buFont typeface="Arial" panose="020B0604020202020204" pitchFamily="34" charset="0"/>
              <a:buChar char="•"/>
            </a:pPr>
            <a:r>
              <a:rPr lang="en-US" sz="1600" dirty="0"/>
              <a:t>For Platform users and candidates, new minimum password security </a:t>
            </a:r>
            <a:r>
              <a:rPr lang="en-US" sz="1600" dirty="0" smtClean="0"/>
              <a:t>settings </a:t>
            </a:r>
            <a:r>
              <a:rPr lang="en-US" sz="1600" dirty="0"/>
              <a:t>will improve system and data security. </a:t>
            </a:r>
            <a:r>
              <a:rPr lang="en-US" sz="1600" dirty="0" smtClean="0"/>
              <a:t>To provide client preparation time, this update will be rolled out after the initial release.</a:t>
            </a:r>
          </a:p>
          <a:p>
            <a:pPr marL="285750" indent="-285750">
              <a:spcBef>
                <a:spcPts val="1200"/>
              </a:spcBef>
              <a:spcAft>
                <a:spcPts val="0"/>
              </a:spcAft>
              <a:buFont typeface="Arial" panose="020B0604020202020204" pitchFamily="34" charset="0"/>
              <a:buChar char="•"/>
            </a:pPr>
            <a:r>
              <a:rPr lang="en-US" sz="1600" dirty="0" smtClean="0"/>
              <a:t>Clients </a:t>
            </a:r>
            <a:r>
              <a:rPr lang="en-US" sz="1600" dirty="0"/>
              <a:t>may determine how often and whether </a:t>
            </a:r>
            <a:r>
              <a:rPr lang="en-US" sz="1600" dirty="0" smtClean="0"/>
              <a:t>all users and candidates must change their passwords in conversation with the iCIMS </a:t>
            </a:r>
            <a:r>
              <a:rPr lang="en-US" sz="1600" dirty="0" err="1" smtClean="0"/>
              <a:t>HelpDesk</a:t>
            </a:r>
            <a:r>
              <a:rPr lang="en-US" sz="1600" dirty="0" smtClean="0"/>
              <a:t>.</a:t>
            </a:r>
          </a:p>
          <a:p>
            <a:pPr marL="285750" indent="-285750">
              <a:spcBef>
                <a:spcPts val="1200"/>
              </a:spcBef>
              <a:spcAft>
                <a:spcPts val="0"/>
              </a:spcAft>
              <a:buFont typeface="Arial" panose="020B0604020202020204" pitchFamily="34" charset="0"/>
              <a:buChar char="•"/>
            </a:pPr>
            <a:r>
              <a:rPr lang="en-US" sz="1600" dirty="0" smtClean="0"/>
              <a:t>All </a:t>
            </a:r>
            <a:r>
              <a:rPr lang="en-US" sz="1600" dirty="0"/>
              <a:t>Platform users and candidates with passwords that do not meet minimum security requirements will be prompted to update to a more secure password upon login.  </a:t>
            </a:r>
          </a:p>
          <a:p>
            <a:pPr marL="285750" indent="-285750">
              <a:spcBef>
                <a:spcPts val="1200"/>
              </a:spcBef>
              <a:spcAft>
                <a:spcPts val="0"/>
              </a:spcAft>
              <a:buFont typeface="Arial" panose="020B0604020202020204" pitchFamily="34" charset="0"/>
              <a:buChar char="•"/>
            </a:pPr>
            <a:r>
              <a:rPr lang="en-US" sz="1600" dirty="0"/>
              <a:t>When a new password is composed, the system will indicate which default password criteria are not yet met. When a secure password has been provided, a green check will display. </a:t>
            </a:r>
            <a:endParaRPr lang="en-US" sz="1600" dirty="0">
              <a:solidFill>
                <a:srgbClr val="FF0000"/>
              </a:solidFill>
            </a:endParaRPr>
          </a:p>
        </p:txBody>
      </p:sp>
      <p:pic>
        <p:nvPicPr>
          <p:cNvPr id="3" name="Picture 2"/>
          <p:cNvPicPr>
            <a:picLocks noChangeAspect="1"/>
          </p:cNvPicPr>
          <p:nvPr/>
        </p:nvPicPr>
        <p:blipFill rotWithShape="1">
          <a:blip r:embed="rId3"/>
          <a:srcRect t="19920"/>
          <a:stretch/>
        </p:blipFill>
        <p:spPr>
          <a:xfrm>
            <a:off x="2156346" y="4212187"/>
            <a:ext cx="4830497" cy="1737360"/>
          </a:xfrm>
          <a:prstGeom prst="rect">
            <a:avLst/>
          </a:prstGeom>
          <a:ln w="12700">
            <a:solidFill>
              <a:schemeClr val="tx1"/>
            </a:solidFill>
          </a:ln>
        </p:spPr>
      </p:pic>
      <p:pic>
        <p:nvPicPr>
          <p:cNvPr id="4" name="Picture 3"/>
          <p:cNvPicPr>
            <a:picLocks noChangeAspect="1"/>
          </p:cNvPicPr>
          <p:nvPr/>
        </p:nvPicPr>
        <p:blipFill>
          <a:blip r:embed="rId4"/>
          <a:stretch>
            <a:fillRect/>
          </a:stretch>
        </p:blipFill>
        <p:spPr>
          <a:xfrm>
            <a:off x="2156346" y="6019800"/>
            <a:ext cx="4828032" cy="518379"/>
          </a:xfrm>
          <a:prstGeom prst="rect">
            <a:avLst/>
          </a:prstGeom>
          <a:ln w="12700">
            <a:solidFill>
              <a:schemeClr val="tx1"/>
            </a:solidFill>
          </a:ln>
        </p:spPr>
      </p:pic>
      <p:pic>
        <p:nvPicPr>
          <p:cNvPr id="7" name="Picture 6"/>
          <p:cNvPicPr>
            <a:picLocks noChangeAspect="1"/>
          </p:cNvPicPr>
          <p:nvPr/>
        </p:nvPicPr>
        <p:blipFill>
          <a:blip r:embed="rId5"/>
          <a:stretch>
            <a:fillRect/>
          </a:stretch>
        </p:blipFill>
        <p:spPr>
          <a:xfrm>
            <a:off x="152400" y="76200"/>
            <a:ext cx="1737511" cy="624894"/>
          </a:xfrm>
          <a:prstGeom prst="rect">
            <a:avLst/>
          </a:prstGeom>
        </p:spPr>
      </p:pic>
    </p:spTree>
    <p:extLst>
      <p:ext uri="{BB962C8B-B14F-4D97-AF65-F5344CB8AC3E}">
        <p14:creationId xmlns:p14="http://schemas.microsoft.com/office/powerpoint/2010/main" val="3823694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panose="020B0604020202020204" pitchFamily="34" charset="0"/>
                <a:cs typeface="Helvetica" panose="020B0604020202020204" pitchFamily="34" charset="0"/>
              </a:rPr>
              <a:t>Additional Release Resources</a:t>
            </a:r>
            <a:endParaRPr lang="en-US" sz="1800" dirty="0">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600" b="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New Feature Focus Release Notes</a:t>
            </a:r>
          </a:p>
          <a:p>
            <a:pPr marL="742950" lvl="1" indent="-285750">
              <a:spcAft>
                <a:spcPts val="600"/>
              </a:spcAft>
              <a:buSzPct val="75000"/>
              <a:buFont typeface="Courier New" panose="02070309020205020404" pitchFamily="49" charset="0"/>
              <a:buChar char="o"/>
            </a:pP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In-depth details on all new </a:t>
            </a:r>
            <a:r>
              <a:rPr lang="en-US" sz="1600"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update features</a:t>
            </a: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 including detailed setup information for User Admins</a:t>
            </a:r>
          </a:p>
          <a:p>
            <a:pPr marL="742950" lvl="1" indent="-285750">
              <a:spcAft>
                <a:spcPts val="600"/>
              </a:spcAft>
              <a:buSzPct val="75000"/>
              <a:buFont typeface="Courier New" panose="02070309020205020404" pitchFamily="49" charset="0"/>
              <a:buChar char="o"/>
            </a:pP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See </a:t>
            </a: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hlinkClick r:id="rId3"/>
              </a:rPr>
              <a:t>http://care.icims.com/Releases/Current-Release/Release-Resources</a:t>
            </a: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 </a:t>
            </a:r>
          </a:p>
          <a:p>
            <a:pPr marL="742950" lvl="1" indent="-285750">
              <a:spcAft>
                <a:spcPts val="600"/>
              </a:spcAft>
              <a:buSzPct val="75000"/>
              <a:buFont typeface="Courier New" panose="02070309020205020404" pitchFamily="49" charset="0"/>
              <a:buChar char="o"/>
            </a:pPr>
            <a:endPar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endParaRPr>
          </a:p>
          <a:p>
            <a:pPr marL="285750" indent="-285750">
              <a:buFont typeface="Arial" panose="020B0604020202020204" pitchFamily="34" charset="0"/>
              <a:buChar char="•"/>
            </a:pPr>
            <a:r>
              <a:rPr lang="en-US" sz="1600" b="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iCIMS Knowledge Base</a:t>
            </a:r>
          </a:p>
          <a:p>
            <a:pPr marL="742950" lvl="1" indent="-285750">
              <a:spcAft>
                <a:spcPts val="600"/>
              </a:spcAft>
              <a:buSzPct val="75000"/>
              <a:buFont typeface="Courier New" panose="02070309020205020404" pitchFamily="49" charset="0"/>
              <a:buChar char="o"/>
            </a:pP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How-to articles and other useful information in an easy-to-search format</a:t>
            </a:r>
          </a:p>
          <a:p>
            <a:pPr marL="742950" lvl="1" indent="-285750">
              <a:spcAft>
                <a:spcPts val="600"/>
              </a:spcAft>
              <a:buSzPct val="75000"/>
              <a:buFont typeface="Courier New" panose="02070309020205020404" pitchFamily="49" charset="0"/>
              <a:buChar char="o"/>
            </a:pP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See </a:t>
            </a: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hlinkClick r:id="rId4"/>
              </a:rPr>
              <a:t>http://icims.com/kb</a:t>
            </a: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 </a:t>
            </a:r>
          </a:p>
          <a:p>
            <a:pPr marL="742950" lvl="1" indent="-285750">
              <a:spcAft>
                <a:spcPts val="600"/>
              </a:spcAft>
              <a:buSzPct val="75000"/>
              <a:buFont typeface="Courier New" panose="02070309020205020404" pitchFamily="49" charset="0"/>
              <a:buChar char="o"/>
            </a:pPr>
            <a:endPar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endParaRPr>
          </a:p>
          <a:p>
            <a:pPr marL="285750" indent="-285750">
              <a:buFont typeface="Arial" panose="020B0604020202020204" pitchFamily="34" charset="0"/>
              <a:buChar char="•"/>
            </a:pPr>
            <a:r>
              <a:rPr lang="en-US" sz="1600" b="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iCIMS University</a:t>
            </a:r>
          </a:p>
          <a:p>
            <a:pPr marL="742950" lvl="1" indent="-285750">
              <a:spcAft>
                <a:spcPts val="600"/>
              </a:spcAft>
              <a:buSzPct val="75000"/>
              <a:buFont typeface="Courier New" panose="02070309020205020404" pitchFamily="49" charset="0"/>
              <a:buChar char="o"/>
            </a:pP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Live webinars and video trainings covering many aspects of the iCIMS Talent Platform</a:t>
            </a:r>
          </a:p>
          <a:p>
            <a:pPr marL="742950" lvl="1" indent="-285750">
              <a:spcAft>
                <a:spcPts val="1200"/>
              </a:spcAft>
              <a:buSzPct val="75000"/>
              <a:buFont typeface="Courier New" panose="02070309020205020404" pitchFamily="49" charset="0"/>
              <a:buChar char="o"/>
            </a:pP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See </a:t>
            </a:r>
            <a:r>
              <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hlinkClick r:id="rId5"/>
              </a:rPr>
              <a:t>http://care.icims.com/iCIMS-U</a:t>
            </a:r>
            <a:endParaRPr lang="en-US" sz="1600"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endParaRPr>
          </a:p>
          <a:p>
            <a:pPr>
              <a:buSzPct val="75000"/>
            </a:pP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This </a:t>
            </a:r>
            <a:r>
              <a:rPr lang="en-US" sz="1600" i="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information has been provided ahead of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update and </a:t>
            </a:r>
            <a:r>
              <a:rPr lang="en-US" sz="1600" i="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is subject to change. For more information, please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speak </a:t>
            </a:r>
            <a:r>
              <a:rPr lang="en-US" sz="1600" i="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with your Client Relationship Director or visit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the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hlinkClick r:id="rId3"/>
              </a:rPr>
              <a:t>iCIMS </a:t>
            </a:r>
            <a:r>
              <a:rPr lang="en-US" sz="1600" i="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hlinkClick r:id="rId3"/>
              </a:rPr>
              <a:t>Release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hlinkClick r:id="rId3"/>
              </a:rPr>
              <a:t>Resources</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 site </a:t>
            </a:r>
            <a:r>
              <a:rPr lang="en-US" sz="1600" i="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for updated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information </a:t>
            </a:r>
            <a:r>
              <a:rPr lang="en-US" sz="1600" i="1" dirty="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as it becomes </a:t>
            </a:r>
            <a:r>
              <a:rPr lang="en-US" sz="1600" i="1" dirty="0" smtClean="0">
                <a:solidFill>
                  <a:schemeClr val="tx1">
                    <a:lumMod val="75000"/>
                    <a:lumOff val="25000"/>
                  </a:schemeClr>
                </a:solidFill>
                <a:latin typeface="Helvetica" panose="020B0604020202020204" pitchFamily="34" charset="0"/>
                <a:ea typeface="Calibri" panose="020F0502020204030204" pitchFamily="34" charset="0"/>
                <a:cs typeface="Helvetica" panose="020B0604020202020204" pitchFamily="34" charset="0"/>
              </a:rPr>
              <a:t>available.</a:t>
            </a:r>
          </a:p>
        </p:txBody>
      </p:sp>
      <p:pic>
        <p:nvPicPr>
          <p:cNvPr id="9" name="Picture 8"/>
          <p:cNvPicPr>
            <a:picLocks noChangeAspect="1"/>
          </p:cNvPicPr>
          <p:nvPr/>
        </p:nvPicPr>
        <p:blipFill>
          <a:blip r:embed="rId6"/>
          <a:stretch>
            <a:fillRect/>
          </a:stretch>
        </p:blipFill>
        <p:spPr>
          <a:xfrm>
            <a:off x="152400" y="76200"/>
            <a:ext cx="1737511" cy="624894"/>
          </a:xfrm>
          <a:prstGeom prst="rect">
            <a:avLst/>
          </a:prstGeom>
        </p:spPr>
      </p:pic>
    </p:spTree>
    <p:extLst>
      <p:ext uri="{BB962C8B-B14F-4D97-AF65-F5344CB8AC3E}">
        <p14:creationId xmlns:p14="http://schemas.microsoft.com/office/powerpoint/2010/main" val="1192832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644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rgbClr val="E74140"/>
                </a:solidFill>
                <a:latin typeface="Helvetica Neue"/>
                <a:cs typeface="Helvetica Neue"/>
              </a:rPr>
              <a:t>Introducing the </a:t>
            </a:r>
            <a:r>
              <a:rPr lang="en-US" sz="2000" b="1" dirty="0" smtClean="0">
                <a:solidFill>
                  <a:srgbClr val="E74140"/>
                </a:solidFill>
                <a:latin typeface="Helvetica Neue"/>
                <a:cs typeface="Helvetica Neue"/>
              </a:rPr>
              <a:t>Fall 2015 Update</a:t>
            </a:r>
            <a:endParaRPr lang="en-US" sz="2000" b="1" dirty="0">
              <a:solidFill>
                <a:srgbClr val="E74140"/>
              </a:solidFill>
              <a:latin typeface="Helvetica Neue"/>
              <a:cs typeface="Helvetica Neue"/>
            </a:endParaRPr>
          </a:p>
          <a:p>
            <a:endParaRPr lang="en-US" sz="1800" dirty="0" smtClean="0"/>
          </a:p>
          <a:p>
            <a:r>
              <a:rPr lang="en-US" sz="1800" dirty="0" smtClean="0"/>
              <a:t>iCIMS </a:t>
            </a:r>
            <a:r>
              <a:rPr lang="en-US" sz="1800" dirty="0"/>
              <a:t>Fall 2015 Update provides new self-administration and automation tools that allow our customers to hire best-fit talent faster and report on recruitment success more efficiently. Designed with flexibility in mind, the </a:t>
            </a:r>
            <a:r>
              <a:rPr lang="en-US" sz="1800" dirty="0" smtClean="0"/>
              <a:t>features included in this update </a:t>
            </a:r>
            <a:r>
              <a:rPr lang="en-US" sz="1800" dirty="0"/>
              <a:t>require little to no preparation on behalf of the customer. </a:t>
            </a:r>
            <a:endParaRPr lang="en-US" sz="1800" dirty="0" smtClean="0"/>
          </a:p>
          <a:p>
            <a:pPr marL="285750" indent="-285750">
              <a:spcBef>
                <a:spcPts val="1200"/>
              </a:spcBef>
              <a:spcAft>
                <a:spcPts val="0"/>
              </a:spcAft>
              <a:buFont typeface="Arial" panose="020B0604020202020204" pitchFamily="34" charset="0"/>
              <a:buChar char="•"/>
            </a:pPr>
            <a:r>
              <a:rPr lang="en-US" sz="1600" dirty="0"/>
              <a:t>User </a:t>
            </a:r>
            <a:r>
              <a:rPr lang="en-US" sz="1600" dirty="0" smtClean="0"/>
              <a:t>Admins </a:t>
            </a:r>
            <a:r>
              <a:rPr lang="en-US" sz="1600" dirty="0"/>
              <a:t>can now create, store, and maintain </a:t>
            </a:r>
            <a:r>
              <a:rPr lang="en-US" sz="1600" b="1" dirty="0"/>
              <a:t>Dynamic Approval Lists</a:t>
            </a:r>
            <a:r>
              <a:rPr lang="en-US" sz="1600" dirty="0"/>
              <a:t> for jobs, offers, and more based on hierarchies and other relationships within their organization. </a:t>
            </a:r>
            <a:endParaRPr lang="en-US" sz="1600" dirty="0" smtClean="0"/>
          </a:p>
          <a:p>
            <a:pPr marL="285750" indent="-285750">
              <a:spcBef>
                <a:spcPts val="1200"/>
              </a:spcBef>
              <a:spcAft>
                <a:spcPts val="0"/>
              </a:spcAft>
              <a:buFont typeface="Arial" panose="020B0604020202020204" pitchFamily="34" charset="0"/>
              <a:buChar char="•"/>
            </a:pPr>
            <a:r>
              <a:rPr lang="en-US" sz="1600" dirty="0" smtClean="0"/>
              <a:t>Easy-to-use, flexible, and powerful </a:t>
            </a:r>
            <a:r>
              <a:rPr lang="en-US" sz="1600" b="1" dirty="0" smtClean="0"/>
              <a:t>Scheduled Reports </a:t>
            </a:r>
            <a:r>
              <a:rPr lang="en-US" sz="1600" dirty="0" smtClean="0"/>
              <a:t>allow User Admins to</a:t>
            </a:r>
            <a:r>
              <a:rPr lang="en-US" sz="1600" b="1" dirty="0" smtClean="0"/>
              <a:t> </a:t>
            </a:r>
            <a:r>
              <a:rPr lang="en-US" sz="1600" dirty="0" smtClean="0"/>
              <a:t>schedule recurring reports, which are emailed at </a:t>
            </a:r>
            <a:r>
              <a:rPr lang="en-US" sz="1600" dirty="0"/>
              <a:t>specific </a:t>
            </a:r>
            <a:r>
              <a:rPr lang="en-US" sz="1600" dirty="0" smtClean="0"/>
              <a:t>intervals to any stakeholders.</a:t>
            </a:r>
          </a:p>
          <a:p>
            <a:pPr marL="285750" indent="-285750">
              <a:spcBef>
                <a:spcPts val="1200"/>
              </a:spcBef>
              <a:spcAft>
                <a:spcPts val="0"/>
              </a:spcAft>
              <a:buFont typeface="Arial" panose="020B0604020202020204" pitchFamily="34" charset="0"/>
              <a:buChar char="•"/>
            </a:pPr>
            <a:r>
              <a:rPr lang="en-US" sz="1600" dirty="0" smtClean="0"/>
              <a:t>Applicants </a:t>
            </a:r>
            <a:r>
              <a:rPr lang="en-US" sz="1600" dirty="0"/>
              <a:t>and </a:t>
            </a:r>
            <a:r>
              <a:rPr lang="en-US" sz="1600" dirty="0" smtClean="0"/>
              <a:t>Platform users </a:t>
            </a:r>
            <a:r>
              <a:rPr lang="en-US" sz="1600" dirty="0"/>
              <a:t>who forget or want to update their passwords can use </a:t>
            </a:r>
            <a:r>
              <a:rPr lang="en-US" sz="1600" dirty="0" smtClean="0"/>
              <a:t>iCIMS </a:t>
            </a:r>
            <a:r>
              <a:rPr lang="en-US" sz="1600" b="1" dirty="0"/>
              <a:t>Streamlined Password </a:t>
            </a:r>
            <a:r>
              <a:rPr lang="en-US" sz="1600" b="1" dirty="0" smtClean="0"/>
              <a:t>Reset </a:t>
            </a:r>
            <a:r>
              <a:rPr lang="en-US" sz="1600" dirty="0" smtClean="0"/>
              <a:t>process to restore their system access. This </a:t>
            </a:r>
            <a:r>
              <a:rPr lang="en-US" sz="1600" dirty="0"/>
              <a:t>convenient password reset process removes obstacles that prevent candidates from completing </a:t>
            </a:r>
            <a:r>
              <a:rPr lang="en-US" sz="1600" dirty="0" smtClean="0"/>
              <a:t>applications and reduces </a:t>
            </a:r>
            <a:r>
              <a:rPr lang="en-US" sz="1600" dirty="0"/>
              <a:t>the need for </a:t>
            </a:r>
            <a:r>
              <a:rPr lang="en-US" sz="1600" dirty="0" smtClean="0"/>
              <a:t>client or iCIMS HelpDesk </a:t>
            </a:r>
            <a:r>
              <a:rPr lang="en-US" sz="1600" dirty="0"/>
              <a:t>support. </a:t>
            </a:r>
          </a:p>
        </p:txBody>
      </p:sp>
      <p:pic>
        <p:nvPicPr>
          <p:cNvPr id="4" name="Picture 3"/>
          <p:cNvPicPr>
            <a:picLocks noChangeAspect="1"/>
          </p:cNvPicPr>
          <p:nvPr/>
        </p:nvPicPr>
        <p:blipFill>
          <a:blip r:embed="rId2"/>
          <a:stretch>
            <a:fillRect/>
          </a:stretch>
        </p:blipFill>
        <p:spPr>
          <a:xfrm>
            <a:off x="152400" y="76200"/>
            <a:ext cx="1737511" cy="624894"/>
          </a:xfrm>
          <a:prstGeom prst="rect">
            <a:avLst/>
          </a:prstGeom>
        </p:spPr>
      </p:pic>
    </p:spTree>
    <p:extLst>
      <p:ext uri="{BB962C8B-B14F-4D97-AF65-F5344CB8AC3E}">
        <p14:creationId xmlns:p14="http://schemas.microsoft.com/office/powerpoint/2010/main" val="1087494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Neue"/>
                <a:cs typeface="Helvetica Neue"/>
              </a:rPr>
              <a:t>Dynamic Approval Lists </a:t>
            </a:r>
            <a:endParaRPr lang="en-US" sz="1800" dirty="0" smtClean="0"/>
          </a:p>
          <a:p>
            <a:pPr marL="285750" indent="-285750">
              <a:spcBef>
                <a:spcPts val="1200"/>
              </a:spcBef>
              <a:spcAft>
                <a:spcPts val="0"/>
              </a:spcAft>
              <a:buFont typeface="Arial" panose="020B0604020202020204" pitchFamily="34" charset="0"/>
              <a:buChar char="•"/>
            </a:pPr>
            <a:r>
              <a:rPr lang="en-US" sz="1600" dirty="0"/>
              <a:t>User </a:t>
            </a:r>
            <a:r>
              <a:rPr lang="en-US" sz="1600" dirty="0" smtClean="0"/>
              <a:t>Admins </a:t>
            </a:r>
            <a:r>
              <a:rPr lang="en-US" sz="1600" dirty="0"/>
              <a:t>can now </a:t>
            </a:r>
            <a:r>
              <a:rPr lang="en-US" sz="1600" dirty="0" smtClean="0"/>
              <a:t>create and </a:t>
            </a:r>
            <a:r>
              <a:rPr lang="en-US" sz="1600" dirty="0"/>
              <a:t>maintain </a:t>
            </a:r>
            <a:r>
              <a:rPr lang="en-US" sz="1600" dirty="0" smtClean="0"/>
              <a:t>Global Approval Lists </a:t>
            </a:r>
            <a:r>
              <a:rPr lang="en-US" sz="1600" dirty="0"/>
              <a:t>for jobs, offers, and </a:t>
            </a:r>
            <a:r>
              <a:rPr lang="en-US" sz="1600" dirty="0" smtClean="0"/>
              <a:t>other approvals within System Configuration.</a:t>
            </a:r>
            <a:endParaRPr lang="en-US" sz="1600" dirty="0"/>
          </a:p>
        </p:txBody>
      </p:sp>
      <p:pic>
        <p:nvPicPr>
          <p:cNvPr id="4" name="Picture 3"/>
          <p:cNvPicPr>
            <a:picLocks noChangeAspect="1"/>
          </p:cNvPicPr>
          <p:nvPr/>
        </p:nvPicPr>
        <p:blipFill>
          <a:blip r:embed="rId3"/>
          <a:stretch>
            <a:fillRect/>
          </a:stretch>
        </p:blipFill>
        <p:spPr>
          <a:xfrm>
            <a:off x="152400" y="76200"/>
            <a:ext cx="1737511" cy="624894"/>
          </a:xfrm>
          <a:prstGeom prst="rect">
            <a:avLst/>
          </a:prstGeom>
        </p:spPr>
      </p:pic>
      <p:pic>
        <p:nvPicPr>
          <p:cNvPr id="3" name="Picture 2"/>
          <p:cNvPicPr>
            <a:picLocks noChangeAspect="1"/>
          </p:cNvPicPr>
          <p:nvPr/>
        </p:nvPicPr>
        <p:blipFill>
          <a:blip r:embed="rId4"/>
          <a:stretch>
            <a:fillRect/>
          </a:stretch>
        </p:blipFill>
        <p:spPr>
          <a:xfrm>
            <a:off x="937260" y="2470964"/>
            <a:ext cx="7269480" cy="3971025"/>
          </a:xfrm>
          <a:prstGeom prst="rect">
            <a:avLst/>
          </a:prstGeom>
          <a:ln w="12700">
            <a:solidFill>
              <a:schemeClr val="tx1"/>
            </a:solidFill>
          </a:ln>
        </p:spPr>
      </p:pic>
    </p:spTree>
    <p:extLst>
      <p:ext uri="{BB962C8B-B14F-4D97-AF65-F5344CB8AC3E}">
        <p14:creationId xmlns:p14="http://schemas.microsoft.com/office/powerpoint/2010/main" val="598700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Neue"/>
                <a:cs typeface="Helvetica Neue"/>
              </a:rPr>
              <a:t>Dynamic Approval Lists </a:t>
            </a:r>
            <a:endParaRPr lang="en-US" sz="1800" dirty="0" smtClean="0"/>
          </a:p>
          <a:p>
            <a:pPr marL="285750" indent="-285750">
              <a:spcBef>
                <a:spcPts val="1200"/>
              </a:spcBef>
              <a:spcAft>
                <a:spcPts val="0"/>
              </a:spcAft>
              <a:buFont typeface="Arial" panose="020B0604020202020204" pitchFamily="34" charset="0"/>
              <a:buChar char="•"/>
            </a:pPr>
            <a:r>
              <a:rPr lang="en-US" sz="1600" dirty="0" smtClean="0"/>
              <a:t>These approval lists can include specific people or can be </a:t>
            </a:r>
            <a:r>
              <a:rPr lang="en-US" sz="1600" dirty="0"/>
              <a:t>based on hierarchies and other relationships within </a:t>
            </a:r>
            <a:r>
              <a:rPr lang="en-US" sz="1600" dirty="0" smtClean="0"/>
              <a:t>the organization.</a:t>
            </a:r>
            <a:endParaRPr lang="en-US" sz="1600" dirty="0"/>
          </a:p>
        </p:txBody>
      </p:sp>
      <p:pic>
        <p:nvPicPr>
          <p:cNvPr id="4" name="Picture 3"/>
          <p:cNvPicPr>
            <a:picLocks noChangeAspect="1"/>
          </p:cNvPicPr>
          <p:nvPr/>
        </p:nvPicPr>
        <p:blipFill>
          <a:blip r:embed="rId3"/>
          <a:stretch>
            <a:fillRect/>
          </a:stretch>
        </p:blipFill>
        <p:spPr>
          <a:xfrm>
            <a:off x="152400" y="76200"/>
            <a:ext cx="1737511" cy="624894"/>
          </a:xfrm>
          <a:prstGeom prst="rect">
            <a:avLst/>
          </a:prstGeom>
        </p:spPr>
      </p:pic>
      <p:pic>
        <p:nvPicPr>
          <p:cNvPr id="3" name="Picture 2"/>
          <p:cNvPicPr>
            <a:picLocks noChangeAspect="1"/>
          </p:cNvPicPr>
          <p:nvPr/>
        </p:nvPicPr>
        <p:blipFill>
          <a:blip r:embed="rId4"/>
          <a:stretch>
            <a:fillRect/>
          </a:stretch>
        </p:blipFill>
        <p:spPr>
          <a:xfrm>
            <a:off x="938995" y="2424051"/>
            <a:ext cx="7266009" cy="3997366"/>
          </a:xfrm>
          <a:prstGeom prst="rect">
            <a:avLst/>
          </a:prstGeom>
          <a:ln w="12700">
            <a:solidFill>
              <a:schemeClr val="tx1"/>
            </a:solidFill>
          </a:ln>
        </p:spPr>
      </p:pic>
    </p:spTree>
    <p:extLst>
      <p:ext uri="{BB962C8B-B14F-4D97-AF65-F5344CB8AC3E}">
        <p14:creationId xmlns:p14="http://schemas.microsoft.com/office/powerpoint/2010/main" val="346296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Neue"/>
                <a:cs typeface="Helvetica Neue"/>
              </a:rPr>
              <a:t>Dynamic Approval Lists </a:t>
            </a:r>
            <a:endParaRPr lang="en-US" sz="1800" dirty="0" smtClean="0"/>
          </a:p>
          <a:p>
            <a:pPr marL="285750" indent="-285750">
              <a:spcBef>
                <a:spcPts val="1200"/>
              </a:spcBef>
              <a:spcAft>
                <a:spcPts val="0"/>
              </a:spcAft>
              <a:buFont typeface="Arial" panose="020B0604020202020204" pitchFamily="34" charset="0"/>
              <a:buChar char="•"/>
            </a:pPr>
            <a:r>
              <a:rPr lang="en-US" sz="1600" dirty="0" smtClean="0"/>
              <a:t>The recruiter approval experience has been improved as well. When routing an item for approval, recruiters with appropriate permissions can now add Relational Persons to the approval list. Relational Persons will resolve with the </a:t>
            </a:r>
            <a:r>
              <a:rPr lang="en-US" sz="1600" smtClean="0"/>
              <a:t>appropriate individual when </a:t>
            </a:r>
            <a:r>
              <a:rPr lang="en-US" sz="1600" dirty="0" smtClean="0"/>
              <a:t>the approval is sent. </a:t>
            </a:r>
            <a:endParaRPr lang="en-US" sz="1600" dirty="0"/>
          </a:p>
        </p:txBody>
      </p:sp>
      <p:pic>
        <p:nvPicPr>
          <p:cNvPr id="4" name="Picture 3"/>
          <p:cNvPicPr>
            <a:picLocks noChangeAspect="1"/>
          </p:cNvPicPr>
          <p:nvPr/>
        </p:nvPicPr>
        <p:blipFill>
          <a:blip r:embed="rId3"/>
          <a:stretch>
            <a:fillRect/>
          </a:stretch>
        </p:blipFill>
        <p:spPr>
          <a:xfrm>
            <a:off x="152400" y="76200"/>
            <a:ext cx="1737511" cy="624894"/>
          </a:xfrm>
          <a:prstGeom prst="rect">
            <a:avLst/>
          </a:prstGeom>
        </p:spPr>
      </p:pic>
      <p:pic>
        <p:nvPicPr>
          <p:cNvPr id="2" name="Picture 1"/>
          <p:cNvPicPr>
            <a:picLocks noChangeAspect="1"/>
          </p:cNvPicPr>
          <p:nvPr/>
        </p:nvPicPr>
        <p:blipFill>
          <a:blip r:embed="rId4"/>
          <a:stretch>
            <a:fillRect/>
          </a:stretch>
        </p:blipFill>
        <p:spPr>
          <a:xfrm>
            <a:off x="1262408" y="2656114"/>
            <a:ext cx="6619184" cy="3810000"/>
          </a:xfrm>
          <a:prstGeom prst="rect">
            <a:avLst/>
          </a:prstGeom>
        </p:spPr>
      </p:pic>
    </p:spTree>
    <p:extLst>
      <p:ext uri="{BB962C8B-B14F-4D97-AF65-F5344CB8AC3E}">
        <p14:creationId xmlns:p14="http://schemas.microsoft.com/office/powerpoint/2010/main" val="80997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rgbClr val="E74140"/>
                </a:solidFill>
                <a:latin typeface="Helvetica Neue"/>
                <a:cs typeface="Helvetica Neue"/>
              </a:rPr>
              <a:t>Scheduled Reports</a:t>
            </a:r>
            <a:endParaRPr lang="en-US" sz="1800" dirty="0"/>
          </a:p>
          <a:p>
            <a:pPr marL="285750" indent="-285750">
              <a:spcBef>
                <a:spcPts val="1200"/>
              </a:spcBef>
              <a:spcAft>
                <a:spcPts val="0"/>
              </a:spcAft>
              <a:buFont typeface="Arial" panose="020B0604020202020204" pitchFamily="34" charset="0"/>
              <a:buChar char="•"/>
            </a:pPr>
            <a:r>
              <a:rPr lang="en-US" sz="1600" dirty="0" smtClean="0"/>
              <a:t>User Admins can now easily schedule and manage recurring emailed reports via Admin &gt; Tools &gt; Schedule Reports.</a:t>
            </a:r>
          </a:p>
          <a:p>
            <a:pPr marL="285750" indent="-285750">
              <a:spcBef>
                <a:spcPts val="1200"/>
              </a:spcBef>
              <a:spcAft>
                <a:spcPts val="0"/>
              </a:spcAft>
              <a:buFont typeface="Arial" panose="020B0604020202020204" pitchFamily="34" charset="0"/>
              <a:buChar char="•"/>
            </a:pPr>
            <a:r>
              <a:rPr lang="en-US" sz="1600" dirty="0"/>
              <a:t>Scheduled reports may </a:t>
            </a:r>
            <a:r>
              <a:rPr lang="en-US" sz="1600" dirty="0" smtClean="0"/>
              <a:t>be </a:t>
            </a:r>
            <a:r>
              <a:rPr lang="en-US" sz="1600" dirty="0"/>
              <a:t>easily </a:t>
            </a:r>
            <a:r>
              <a:rPr lang="en-US" sz="1600" dirty="0" smtClean="0"/>
              <a:t>reviewed, modified</a:t>
            </a:r>
            <a:r>
              <a:rPr lang="en-US" sz="1600" dirty="0"/>
              <a:t>, disabled, or </a:t>
            </a:r>
            <a:r>
              <a:rPr lang="en-US" sz="1600" dirty="0" smtClean="0"/>
              <a:t>deleted from this page, as well.</a:t>
            </a:r>
          </a:p>
          <a:p>
            <a:pPr>
              <a:spcBef>
                <a:spcPts val="1200"/>
              </a:spcBef>
              <a:spcAft>
                <a:spcPts val="0"/>
              </a:spcAft>
            </a:pPr>
            <a:endParaRPr lang="en-US" sz="1600" dirty="0" smtClean="0"/>
          </a:p>
        </p:txBody>
      </p:sp>
      <p:pic>
        <p:nvPicPr>
          <p:cNvPr id="3" name="Picture 2"/>
          <p:cNvPicPr>
            <a:picLocks noChangeAspect="1"/>
          </p:cNvPicPr>
          <p:nvPr/>
        </p:nvPicPr>
        <p:blipFill>
          <a:blip r:embed="rId3"/>
          <a:stretch>
            <a:fillRect/>
          </a:stretch>
        </p:blipFill>
        <p:spPr>
          <a:xfrm>
            <a:off x="381474" y="3048000"/>
            <a:ext cx="8381052" cy="2895600"/>
          </a:xfrm>
          <a:prstGeom prst="rect">
            <a:avLst/>
          </a:prstGeom>
          <a:ln w="12700">
            <a:solidFill>
              <a:schemeClr val="tx1"/>
            </a:solidFill>
          </a:ln>
        </p:spPr>
      </p:pic>
      <p:pic>
        <p:nvPicPr>
          <p:cNvPr id="5" name="Picture 4"/>
          <p:cNvPicPr>
            <a:picLocks noChangeAspect="1"/>
          </p:cNvPicPr>
          <p:nvPr/>
        </p:nvPicPr>
        <p:blipFill>
          <a:blip r:embed="rId4"/>
          <a:stretch>
            <a:fillRect/>
          </a:stretch>
        </p:blipFill>
        <p:spPr>
          <a:xfrm>
            <a:off x="152400" y="76200"/>
            <a:ext cx="1737511" cy="624894"/>
          </a:xfrm>
          <a:prstGeom prst="rect">
            <a:avLst/>
          </a:prstGeom>
        </p:spPr>
      </p:pic>
    </p:spTree>
    <p:extLst>
      <p:ext uri="{BB962C8B-B14F-4D97-AF65-F5344CB8AC3E}">
        <p14:creationId xmlns:p14="http://schemas.microsoft.com/office/powerpoint/2010/main" val="1289295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36576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Neue"/>
                <a:cs typeface="Helvetica Neue"/>
              </a:rPr>
              <a:t>Scheduled Reports</a:t>
            </a:r>
            <a:endParaRPr lang="en-US" sz="1800" dirty="0" smtClean="0"/>
          </a:p>
          <a:p>
            <a:pPr marL="285750" indent="-285750">
              <a:spcBef>
                <a:spcPts val="1200"/>
              </a:spcBef>
              <a:spcAft>
                <a:spcPts val="0"/>
              </a:spcAft>
              <a:buFont typeface="Arial" panose="020B0604020202020204" pitchFamily="34" charset="0"/>
              <a:buChar char="•"/>
            </a:pPr>
            <a:r>
              <a:rPr lang="en-US" sz="1600" dirty="0" smtClean="0"/>
              <a:t>The easy-to-use Create Scheduled Report builder makes it simple for the User Admin to schedule reports to run at specific times and email the results on a recurring basis.</a:t>
            </a:r>
          </a:p>
          <a:p>
            <a:pPr marL="285750" indent="-285750">
              <a:spcBef>
                <a:spcPts val="1200"/>
              </a:spcBef>
              <a:spcAft>
                <a:spcPts val="0"/>
              </a:spcAft>
              <a:buFont typeface="Arial" panose="020B0604020202020204" pitchFamily="34" charset="0"/>
              <a:buChar char="•"/>
            </a:pPr>
            <a:r>
              <a:rPr lang="en-US" sz="1600" dirty="0" smtClean="0"/>
              <a:t>Reports may be emailed to any desired stakeholders, including those who do not use the system.</a:t>
            </a:r>
          </a:p>
        </p:txBody>
      </p:sp>
      <p:pic>
        <p:nvPicPr>
          <p:cNvPr id="3" name="Picture 2"/>
          <p:cNvPicPr>
            <a:picLocks noChangeAspect="1"/>
          </p:cNvPicPr>
          <p:nvPr/>
        </p:nvPicPr>
        <p:blipFill>
          <a:blip r:embed="rId3"/>
          <a:stretch>
            <a:fillRect/>
          </a:stretch>
        </p:blipFill>
        <p:spPr>
          <a:xfrm>
            <a:off x="3810000" y="1572205"/>
            <a:ext cx="5105400" cy="4730272"/>
          </a:xfrm>
          <a:prstGeom prst="rect">
            <a:avLst/>
          </a:prstGeom>
          <a:ln w="12700">
            <a:solidFill>
              <a:schemeClr val="tx1"/>
            </a:solidFill>
          </a:ln>
        </p:spPr>
      </p:pic>
      <p:pic>
        <p:nvPicPr>
          <p:cNvPr id="5" name="Picture 4"/>
          <p:cNvPicPr>
            <a:picLocks noChangeAspect="1"/>
          </p:cNvPicPr>
          <p:nvPr/>
        </p:nvPicPr>
        <p:blipFill>
          <a:blip r:embed="rId4"/>
          <a:stretch>
            <a:fillRect/>
          </a:stretch>
        </p:blipFill>
        <p:spPr>
          <a:xfrm>
            <a:off x="152400" y="76200"/>
            <a:ext cx="1737511" cy="624894"/>
          </a:xfrm>
          <a:prstGeom prst="rect">
            <a:avLst/>
          </a:prstGeom>
        </p:spPr>
      </p:pic>
    </p:spTree>
    <p:extLst>
      <p:ext uri="{BB962C8B-B14F-4D97-AF65-F5344CB8AC3E}">
        <p14:creationId xmlns:p14="http://schemas.microsoft.com/office/powerpoint/2010/main" val="2158660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Neue"/>
                <a:cs typeface="Helvetica Neue"/>
              </a:rPr>
              <a:t>Streamlined Password Reset</a:t>
            </a:r>
            <a:endParaRPr lang="en-US" sz="1800" dirty="0" smtClean="0"/>
          </a:p>
          <a:p>
            <a:pPr marL="285750" indent="-285750">
              <a:spcBef>
                <a:spcPts val="1200"/>
              </a:spcBef>
              <a:spcAft>
                <a:spcPts val="0"/>
              </a:spcAft>
              <a:buFont typeface="Arial" panose="020B0604020202020204" pitchFamily="34" charset="0"/>
              <a:buChar char="•"/>
            </a:pPr>
            <a:r>
              <a:rPr lang="en-US" sz="1600" dirty="0" smtClean="0"/>
              <a:t>Users and candidates who enter a valid email address that is not associated with an existing account into a Password Reset field will now receive a message indicating that a match was not found.</a:t>
            </a:r>
          </a:p>
          <a:p>
            <a:pPr marL="285750" indent="-285750">
              <a:spcBef>
                <a:spcPts val="1200"/>
              </a:spcBef>
              <a:spcAft>
                <a:spcPts val="0"/>
              </a:spcAft>
              <a:buFont typeface="Arial" panose="020B0604020202020204" pitchFamily="34" charset="0"/>
              <a:buChar char="•"/>
            </a:pPr>
            <a:endParaRPr lang="en-US" sz="1600" dirty="0" smtClean="0"/>
          </a:p>
          <a:p>
            <a:pPr marL="285750" indent="-285750">
              <a:spcBef>
                <a:spcPts val="1200"/>
              </a:spcBef>
              <a:spcAft>
                <a:spcPts val="0"/>
              </a:spcAft>
              <a:buFont typeface="Arial" panose="020B0604020202020204" pitchFamily="34" charset="0"/>
              <a:buChar char="•"/>
            </a:pPr>
            <a:endParaRPr lang="en-US" sz="1600" dirty="0"/>
          </a:p>
        </p:txBody>
      </p:sp>
      <p:pic>
        <p:nvPicPr>
          <p:cNvPr id="8" name="Picture 7"/>
          <p:cNvPicPr>
            <a:picLocks noChangeAspect="1"/>
          </p:cNvPicPr>
          <p:nvPr/>
        </p:nvPicPr>
        <p:blipFill>
          <a:blip r:embed="rId3"/>
          <a:stretch>
            <a:fillRect/>
          </a:stretch>
        </p:blipFill>
        <p:spPr>
          <a:xfrm>
            <a:off x="704515" y="2514600"/>
            <a:ext cx="7734970" cy="3741744"/>
          </a:xfrm>
          <a:prstGeom prst="rect">
            <a:avLst/>
          </a:prstGeom>
          <a:ln w="12700">
            <a:solidFill>
              <a:schemeClr val="tx1"/>
            </a:solidFill>
          </a:ln>
        </p:spPr>
      </p:pic>
      <p:pic>
        <p:nvPicPr>
          <p:cNvPr id="9" name="Picture 8"/>
          <p:cNvPicPr>
            <a:picLocks noChangeAspect="1"/>
          </p:cNvPicPr>
          <p:nvPr/>
        </p:nvPicPr>
        <p:blipFill>
          <a:blip r:embed="rId4"/>
          <a:stretch>
            <a:fillRect/>
          </a:stretch>
        </p:blipFill>
        <p:spPr>
          <a:xfrm>
            <a:off x="152400" y="76200"/>
            <a:ext cx="1737511" cy="624894"/>
          </a:xfrm>
          <a:prstGeom prst="rect">
            <a:avLst/>
          </a:prstGeom>
        </p:spPr>
      </p:pic>
    </p:spTree>
    <p:extLst>
      <p:ext uri="{BB962C8B-B14F-4D97-AF65-F5344CB8AC3E}">
        <p14:creationId xmlns:p14="http://schemas.microsoft.com/office/powerpoint/2010/main" val="4147031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19" y="17526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p:cNvSpPr txBox="1">
            <a:spLocks/>
          </p:cNvSpPr>
          <p:nvPr/>
        </p:nvSpPr>
        <p:spPr>
          <a:xfrm>
            <a:off x="152400" y="1219200"/>
            <a:ext cx="8839200" cy="5257800"/>
          </a:xfrm>
          <a:prstGeom prst="rect">
            <a:avLst/>
          </a:prstGeom>
        </p:spPr>
        <p:txBody>
          <a:bodyPr vert="horz" lIns="91440" tIns="45720" rIns="91440" bIns="45720" rtlCol="0">
            <a:normAutofit/>
          </a:bodyPr>
          <a:lstStyle>
            <a:defPPr>
              <a:defRPr lang="en-US"/>
            </a:defPPr>
            <a:lvl1pPr marL="0" indent="0" algn="l" defTabSz="914400" rtl="0" eaLnBrk="1" latinLnBrk="0" hangingPunct="1">
              <a:spcAft>
                <a:spcPts val="600"/>
              </a:spcAft>
              <a:buClr>
                <a:srgbClr val="E74140"/>
              </a:buClr>
              <a:buFont typeface="Arial" panose="020B0604020202020204" pitchFamily="34" charset="0"/>
              <a:buNone/>
              <a:defRPr sz="3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E74140"/>
                </a:solidFill>
                <a:latin typeface="Helvetica Neue"/>
                <a:cs typeface="Helvetica Neue"/>
              </a:rPr>
              <a:t>Streamlined Password Reset</a:t>
            </a:r>
            <a:endParaRPr lang="en-US" sz="1800" dirty="0" smtClean="0"/>
          </a:p>
          <a:p>
            <a:pPr marL="285750" indent="-285750">
              <a:spcBef>
                <a:spcPts val="1200"/>
              </a:spcBef>
              <a:spcAft>
                <a:spcPts val="0"/>
              </a:spcAft>
              <a:buFont typeface="Arial" panose="020B0604020202020204" pitchFamily="34" charset="0"/>
              <a:buChar char="•"/>
            </a:pPr>
            <a:r>
              <a:rPr lang="en-US" sz="1600" dirty="0" smtClean="0"/>
              <a:t>Further, the landing page for expired password reset links now provides clearer messaging to assist users and candidates in successfully logging in or restarting the password reset process.</a:t>
            </a:r>
          </a:p>
          <a:p>
            <a:pPr marL="285750" indent="-285750">
              <a:spcBef>
                <a:spcPts val="1200"/>
              </a:spcBef>
              <a:spcAft>
                <a:spcPts val="0"/>
              </a:spcAft>
              <a:buFont typeface="Arial" panose="020B0604020202020204" pitchFamily="34" charset="0"/>
              <a:buChar char="•"/>
            </a:pPr>
            <a:endParaRPr lang="en-US" sz="1600" dirty="0" smtClean="0"/>
          </a:p>
          <a:p>
            <a:pPr marL="285750" indent="-285750">
              <a:spcBef>
                <a:spcPts val="1200"/>
              </a:spcBef>
              <a:spcAft>
                <a:spcPts val="0"/>
              </a:spcAft>
              <a:buFont typeface="Arial" panose="020B0604020202020204" pitchFamily="34" charset="0"/>
              <a:buChar char="•"/>
            </a:pPr>
            <a:endParaRPr lang="en-US" sz="1600" dirty="0"/>
          </a:p>
        </p:txBody>
      </p:sp>
      <p:pic>
        <p:nvPicPr>
          <p:cNvPr id="3" name="Picture 2"/>
          <p:cNvPicPr>
            <a:picLocks noChangeAspect="1"/>
          </p:cNvPicPr>
          <p:nvPr/>
        </p:nvPicPr>
        <p:blipFill>
          <a:blip r:embed="rId3"/>
          <a:stretch>
            <a:fillRect/>
          </a:stretch>
        </p:blipFill>
        <p:spPr>
          <a:xfrm>
            <a:off x="4864125" y="3219530"/>
            <a:ext cx="3850590" cy="1866953"/>
          </a:xfrm>
          <a:prstGeom prst="rect">
            <a:avLst/>
          </a:prstGeom>
          <a:ln w="12700">
            <a:solidFill>
              <a:schemeClr val="tx1"/>
            </a:solidFill>
          </a:ln>
        </p:spPr>
      </p:pic>
      <p:pic>
        <p:nvPicPr>
          <p:cNvPr id="4" name="Picture 3"/>
          <p:cNvPicPr>
            <a:picLocks noChangeAspect="1"/>
          </p:cNvPicPr>
          <p:nvPr/>
        </p:nvPicPr>
        <p:blipFill>
          <a:blip r:embed="rId4"/>
          <a:stretch>
            <a:fillRect/>
          </a:stretch>
        </p:blipFill>
        <p:spPr>
          <a:xfrm>
            <a:off x="548640" y="2628136"/>
            <a:ext cx="4038600" cy="3049743"/>
          </a:xfrm>
          <a:prstGeom prst="rect">
            <a:avLst/>
          </a:prstGeom>
          <a:ln w="12700">
            <a:solidFill>
              <a:schemeClr val="tx1"/>
            </a:solidFill>
          </a:ln>
        </p:spPr>
      </p:pic>
      <p:pic>
        <p:nvPicPr>
          <p:cNvPr id="7" name="Picture 6"/>
          <p:cNvPicPr>
            <a:picLocks noChangeAspect="1"/>
          </p:cNvPicPr>
          <p:nvPr/>
        </p:nvPicPr>
        <p:blipFill>
          <a:blip r:embed="rId5"/>
          <a:stretch>
            <a:fillRect/>
          </a:stretch>
        </p:blipFill>
        <p:spPr>
          <a:xfrm>
            <a:off x="152400" y="76200"/>
            <a:ext cx="1737511" cy="624894"/>
          </a:xfrm>
          <a:prstGeom prst="rect">
            <a:avLst/>
          </a:prstGeom>
        </p:spPr>
      </p:pic>
    </p:spTree>
    <p:extLst>
      <p:ext uri="{BB962C8B-B14F-4D97-AF65-F5344CB8AC3E}">
        <p14:creationId xmlns:p14="http://schemas.microsoft.com/office/powerpoint/2010/main" val="2837369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porting Overvi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667</Words>
  <Application>Microsoft Office PowerPoint</Application>
  <PresentationFormat>On-screen Show (4:3)</PresentationFormat>
  <Paragraphs>53</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Helvetica</vt:lpstr>
      <vt:lpstr>Helvetica Neue</vt:lpstr>
      <vt:lpstr>Reporting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2015-12-16T17:17:10Z</dcterms:created>
  <dcterms:modified xsi:type="dcterms:W3CDTF">2015-12-16T17:17:34Z</dcterms:modified>
</cp:coreProperties>
</file>