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1" r:id="rId5"/>
  </p:sldMasterIdLst>
  <p:notesMasterIdLst>
    <p:notesMasterId r:id="rId12"/>
  </p:notesMasterIdLst>
  <p:handoutMasterIdLst>
    <p:handoutMasterId r:id="rId13"/>
  </p:handoutMasterIdLst>
  <p:sldIdLst>
    <p:sldId id="256" r:id="rId6"/>
    <p:sldId id="257" r:id="rId7"/>
    <p:sldId id="260" r:id="rId8"/>
    <p:sldId id="264" r:id="rId9"/>
    <p:sldId id="265"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24" userDrawn="1">
          <p15:clr>
            <a:srgbClr val="A4A3A4"/>
          </p15:clr>
        </p15:guide>
        <p15:guide id="2" orient="horz" pos="2472" userDrawn="1">
          <p15:clr>
            <a:srgbClr val="A4A3A4"/>
          </p15:clr>
        </p15:guide>
        <p15:guide id="3" pos="6480" userDrawn="1">
          <p15:clr>
            <a:srgbClr val="A4A3A4"/>
          </p15:clr>
        </p15:guide>
        <p15:guide id="4" orient="horz" pos="144" userDrawn="1">
          <p15:clr>
            <a:srgbClr val="A4A3A4"/>
          </p15:clr>
        </p15:guide>
        <p15:guide id="5" orient="horz" pos="3240" userDrawn="1">
          <p15:clr>
            <a:srgbClr val="A4A3A4"/>
          </p15:clr>
        </p15:guide>
        <p15:guide id="6" pos="7296" userDrawn="1">
          <p15:clr>
            <a:srgbClr val="A4A3A4"/>
          </p15:clr>
        </p15:guide>
        <p15:guide id="7" orient="horz" pos="3528" userDrawn="1">
          <p15:clr>
            <a:srgbClr val="A4A3A4"/>
          </p15:clr>
        </p15:guide>
        <p15:guide id="8" orient="horz" pos="1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CF0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32" autoAdjust="0"/>
    <p:restoredTop sz="90723" autoAdjust="0"/>
  </p:normalViewPr>
  <p:slideViewPr>
    <p:cSldViewPr snapToGrid="0">
      <p:cViewPr varScale="1">
        <p:scale>
          <a:sx n="101" d="100"/>
          <a:sy n="101" d="100"/>
        </p:scale>
        <p:origin x="228" y="96"/>
      </p:cViewPr>
      <p:guideLst>
        <p:guide pos="1224"/>
        <p:guide orient="horz" pos="2472"/>
        <p:guide pos="6480"/>
        <p:guide orient="horz" pos="144"/>
        <p:guide orient="horz" pos="3240"/>
        <p:guide pos="7296"/>
        <p:guide orient="horz" pos="3528"/>
        <p:guide orient="horz" pos="1944"/>
      </p:guideLst>
    </p:cSldViewPr>
  </p:slideViewPr>
  <p:notesTextViewPr>
    <p:cViewPr>
      <p:scale>
        <a:sx n="3" d="2"/>
        <a:sy n="3" d="2"/>
      </p:scale>
      <p:origin x="0" y="0"/>
    </p:cViewPr>
  </p:notesTextViewPr>
  <p:sorterViewPr>
    <p:cViewPr>
      <p:scale>
        <a:sx n="66" d="100"/>
        <a:sy n="66" d="100"/>
      </p:scale>
      <p:origin x="0" y="-5424"/>
    </p:cViewPr>
  </p:sorter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59D9CC-6E27-4A4D-A4E9-2C260AE687F4}" type="datetimeFigureOut">
              <a:rPr lang="en-US" smtClean="0"/>
              <a:t>5/27/2016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823216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0562F-FD8B-4A26-B459-FB6A49D53A0D}" type="datetimeFigureOut">
              <a:rPr lang="en-US" smtClean="0"/>
              <a:t>5/27/2016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26F3B-0D3A-4E79-A8AD-C4A5A3465643}" type="slidenum">
              <a:rPr lang="en-US" smtClean="0"/>
              <a:t>‹#›</a:t>
            </a:fld>
            <a:endParaRPr lang="en-US"/>
          </a:p>
        </p:txBody>
      </p:sp>
    </p:spTree>
    <p:extLst>
      <p:ext uri="{BB962C8B-B14F-4D97-AF65-F5344CB8AC3E}">
        <p14:creationId xmlns:p14="http://schemas.microsoft.com/office/powerpoint/2010/main" val="359264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5400">
                <a:latin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smtClean="0"/>
              <a:t>©2016 iCIMS Inc. All Rights Reserved.</a:t>
            </a:r>
          </a:p>
          <a:p>
            <a:endParaRPr lang="en-US" sz="60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11133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41425" y="1281609"/>
            <a:ext cx="5181600" cy="4351338"/>
          </a:xfrm>
        </p:spPr>
        <p:txBody>
          <a:bodyPr>
            <a:normAutofit/>
          </a:bodyPr>
          <a:lstStyle>
            <a:lvl1pPr>
              <a:defRPr sz="2400">
                <a:latin typeface="Segoe UI Light" panose="020B0502040204020203" pitchFamily="34" charset="0"/>
              </a:defRPr>
            </a:lvl1pPr>
            <a:lvl2pPr>
              <a:defRPr sz="2000">
                <a:latin typeface="Segoe UI Light" panose="020B0502040204020203" pitchFamily="34" charset="0"/>
              </a:defRPr>
            </a:lvl2pPr>
            <a:lvl3pPr>
              <a:defRPr sz="1800">
                <a:latin typeface="Segoe UI Light" panose="020B0502040204020203" pitchFamily="34" charset="0"/>
              </a:defRPr>
            </a:lvl3pPr>
            <a:lvl4pPr>
              <a:defRPr sz="1600">
                <a:latin typeface="Segoe UI Light" panose="020B0502040204020203" pitchFamily="34" charset="0"/>
              </a:defRPr>
            </a:lvl4pPr>
            <a:lvl5pPr>
              <a:defRPr sz="1600">
                <a:latin typeface="Segoe UI Light"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75425" y="1281609"/>
            <a:ext cx="5181600" cy="4351338"/>
          </a:xfrm>
        </p:spPr>
        <p:txBody>
          <a:bodyPr>
            <a:normAutofit/>
          </a:bodyPr>
          <a:lstStyle>
            <a:lvl1pPr>
              <a:defRPr sz="2400">
                <a:latin typeface="Segoe UI Light" panose="020B0502040204020203" pitchFamily="34" charset="0"/>
              </a:defRPr>
            </a:lvl1pPr>
            <a:lvl2pPr>
              <a:defRPr sz="2000">
                <a:latin typeface="Segoe UI Light" panose="020B0502040204020203" pitchFamily="34" charset="0"/>
              </a:defRPr>
            </a:lvl2pPr>
            <a:lvl3pPr>
              <a:defRPr sz="1800">
                <a:latin typeface="Segoe UI Light" panose="020B0502040204020203" pitchFamily="34" charset="0"/>
              </a:defRPr>
            </a:lvl3pPr>
            <a:lvl4pPr>
              <a:defRPr sz="1600">
                <a:latin typeface="Segoe UI Light" panose="020B0502040204020203" pitchFamily="34" charset="0"/>
              </a:defRPr>
            </a:lvl4pPr>
            <a:lvl5pPr>
              <a:defRPr sz="1600">
                <a:latin typeface="Segoe UI Light"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cxnSp>
        <p:nvCxnSpPr>
          <p:cNvPr id="11" name="Straight Connector 10"/>
          <p:cNvCxnSpPr/>
          <p:nvPr/>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cxnSp>
        <p:nvCxnSpPr>
          <p:cNvPr id="8" name="Straight Connector 7"/>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44470913"/>
      </p:ext>
    </p:extLst>
  </p:cSld>
  <p:clrMapOvr>
    <a:masterClrMapping/>
  </p:clrMapOvr>
  <p:extLst>
    <p:ext uri="{DCECCB84-F9BA-43D5-87BE-67443E8EF086}">
      <p15:sldGuideLst xmlns:p15="http://schemas.microsoft.com/office/powerpoint/2012/main">
        <p15:guide id="3" orient="horz" pos="792" userDrawn="1">
          <p15:clr>
            <a:srgbClr val="FBAE40"/>
          </p15:clr>
        </p15:guide>
        <p15:guide id="4" pos="3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cxnSp>
        <p:nvCxnSpPr>
          <p:cNvPr id="8" name="Straight Connector 7"/>
          <p:cNvCxnSpPr/>
          <p:nvPr/>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9"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smtClean="0"/>
              <a:t>Click to edit Master title style</a:t>
            </a:r>
            <a:endParaRPr lang="en-US" dirty="0"/>
          </a:p>
        </p:txBody>
      </p:sp>
      <p:sp>
        <p:nvSpPr>
          <p:cNvPr id="5"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cxnSp>
        <p:nvCxnSpPr>
          <p:cNvPr id="6" name="Straight Connector 5"/>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7219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sp>
        <p:nvSpPr>
          <p:cNvPr id="3"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spTree>
    <p:extLst>
      <p:ext uri="{BB962C8B-B14F-4D97-AF65-F5344CB8AC3E}">
        <p14:creationId xmlns:p14="http://schemas.microsoft.com/office/powerpoint/2010/main" val="1375775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0911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31" name="image.jpg"/>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2" name="Shape 32"/>
          <p:cNvSpPr>
            <a:spLocks noGrp="1"/>
          </p:cNvSpPr>
          <p:nvPr>
            <p:ph type="sldNum" sz="quarter" idx="2"/>
          </p:nvPr>
        </p:nvSpPr>
        <p:spPr>
          <a:xfrm>
            <a:off x="9296400" y="6363334"/>
            <a:ext cx="343903" cy="358141"/>
          </a:xfrm>
          <a:prstGeom prst="rect">
            <a:avLst/>
          </a:prstGeom>
        </p:spPr>
        <p:txBody>
          <a:bodyPr anchor="b"/>
          <a:lstStyle>
            <a:lvl1pPr algn="l">
              <a:defRPr sz="1800">
                <a:solidFill>
                  <a:srgbClr val="000000"/>
                </a:solidFill>
                <a:latin typeface="+mj-lt"/>
                <a:ea typeface="+mj-ea"/>
                <a:cs typeface="+mj-cs"/>
                <a:sym typeface="Calibri"/>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60024399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41425" y="1274770"/>
            <a:ext cx="10886960" cy="4351338"/>
          </a:xfrm>
        </p:spPr>
        <p:txBody>
          <a:bodyPr>
            <a:normAutofit/>
          </a:bodyPr>
          <a:lstStyle>
            <a:lvl1pPr marL="347663" indent="-347663">
              <a:lnSpc>
                <a:spcPct val="100000"/>
              </a:lnSpc>
              <a:buFont typeface="Wingdings" panose="05000000000000000000" pitchFamily="2" charset="2"/>
              <a:buChar char="§"/>
              <a:defRPr sz="2400">
                <a:latin typeface="Segoe UI Light" panose="020B0502040204020203" pitchFamily="34" charset="0"/>
              </a:defRPr>
            </a:lvl1pPr>
            <a:lvl2pPr marL="798513" indent="-341313">
              <a:lnSpc>
                <a:spcPct val="100000"/>
              </a:lnSpc>
              <a:buFont typeface="Wingdings" panose="05000000000000000000" pitchFamily="2" charset="2"/>
              <a:buChar char="§"/>
              <a:defRPr sz="2000">
                <a:latin typeface="Segoe UI Light" panose="020B0502040204020203" pitchFamily="34" charset="0"/>
              </a:defRPr>
            </a:lvl2pPr>
            <a:lvl3pPr marL="1262063" indent="-347663">
              <a:lnSpc>
                <a:spcPct val="100000"/>
              </a:lnSpc>
              <a:buFont typeface="Wingdings" panose="05000000000000000000" pitchFamily="2" charset="2"/>
              <a:buChar char="§"/>
              <a:defRPr sz="1800">
                <a:latin typeface="Segoe UI Light" panose="020B0502040204020203" pitchFamily="34" charset="0"/>
              </a:defRPr>
            </a:lvl3pPr>
            <a:lvl4pPr marL="1712913" indent="-341313">
              <a:lnSpc>
                <a:spcPct val="100000"/>
              </a:lnSpc>
              <a:buFont typeface="Wingdings" panose="05000000000000000000" pitchFamily="2" charset="2"/>
              <a:buChar char="§"/>
              <a:defRPr sz="1600">
                <a:latin typeface="Segoe UI Light" panose="020B0502040204020203" pitchFamily="34" charset="0"/>
              </a:defRPr>
            </a:lvl4pPr>
            <a:lvl5pPr marL="2176463" indent="-347663">
              <a:lnSpc>
                <a:spcPct val="100000"/>
              </a:lnSpc>
              <a:buFont typeface="Wingdings" panose="05000000000000000000" pitchFamily="2" charset="2"/>
              <a:buChar char="§"/>
              <a:defRPr sz="1600">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cxnSp>
        <p:nvCxnSpPr>
          <p:cNvPr id="5" name="Straight Connector 4"/>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947194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guide id="4" pos="40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5558790" cy="2852737"/>
          </a:xfrm>
        </p:spPr>
        <p:txBody>
          <a:bodyPr anchor="b">
            <a:normAutofit/>
          </a:bodyPr>
          <a:lstStyle>
            <a:lvl1pPr>
              <a:defRPr sz="4400">
                <a:solidFill>
                  <a:schemeClr val="bg1"/>
                </a:solidFill>
                <a:latin typeface="Segoe UI Light" panose="020B0502040204020203" pitchFamily="34" charset="0"/>
              </a:defRPr>
            </a:lvl1pPr>
          </a:lstStyle>
          <a:p>
            <a:r>
              <a:rPr lang="en-US" dirty="0" smtClean="0"/>
              <a:t>Click to edit Master title style</a:t>
            </a:r>
            <a:endParaRPr lang="en-US" dirty="0"/>
          </a:p>
        </p:txBody>
      </p:sp>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spTree>
    <p:extLst>
      <p:ext uri="{BB962C8B-B14F-4D97-AF65-F5344CB8AC3E}">
        <p14:creationId xmlns:p14="http://schemas.microsoft.com/office/powerpoint/2010/main" val="14645778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cxnSp>
        <p:nvCxnSpPr>
          <p:cNvPr id="8" name="Straight Connector 7"/>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9"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23384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9868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5400">
                <a:latin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smtClean="0"/>
              <a:t>©2016 iCIMS Inc. All Rights Reserved.</a:t>
            </a:r>
          </a:p>
          <a:p>
            <a:endParaRPr lang="en-US" sz="600"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48379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4800">
                <a:solidFill>
                  <a:schemeClr val="bg1"/>
                </a:solidFill>
                <a:latin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solidFill>
                  <a:schemeClr val="bg1"/>
                </a:solidFill>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smtClean="0"/>
              <a:t>©2016 iCIMS Inc. All Rights Reserved.</a:t>
            </a:r>
          </a:p>
          <a:p>
            <a:endParaRPr lang="en-US" sz="600" dirty="0"/>
          </a:p>
        </p:txBody>
      </p:sp>
    </p:spTree>
    <p:extLst>
      <p:ext uri="{BB962C8B-B14F-4D97-AF65-F5344CB8AC3E}">
        <p14:creationId xmlns:p14="http://schemas.microsoft.com/office/powerpoint/2010/main" val="2125713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800" y="1122363"/>
            <a:ext cx="6286500" cy="2387600"/>
          </a:xfrm>
        </p:spPr>
        <p:txBody>
          <a:bodyPr anchor="t">
            <a:normAutofit/>
          </a:bodyPr>
          <a:lstStyle>
            <a:lvl1pPr algn="l">
              <a:defRPr sz="4800">
                <a:solidFill>
                  <a:schemeClr val="bg1"/>
                </a:solidFill>
                <a:latin typeface="Segoe UI Light" panose="020B05020402040202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31800" y="3602038"/>
            <a:ext cx="4902200" cy="1655762"/>
          </a:xfrm>
        </p:spPr>
        <p:txBody>
          <a:bodyPr anchor="t"/>
          <a:lstStyle>
            <a:lvl1pPr marL="0" indent="0" algn="l">
              <a:buNone/>
              <a:defRPr sz="2400" b="1">
                <a:solidFill>
                  <a:schemeClr val="bg1"/>
                </a:solidFill>
                <a:latin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8" name="Slide Number Placeholder 5"/>
          <p:cNvSpPr>
            <a:spLocks noGrp="1"/>
          </p:cNvSpPr>
          <p:nvPr>
            <p:ph type="sldNum" sz="quarter" idx="12"/>
          </p:nvPr>
        </p:nvSpPr>
        <p:spPr>
          <a:xfrm>
            <a:off x="9296400" y="6356350"/>
            <a:ext cx="2743200" cy="365125"/>
          </a:xfrm>
        </p:spPr>
        <p:txBody>
          <a:bodyPr anchor="b"/>
          <a:lstStyle>
            <a:lvl1pPr>
              <a:defRPr>
                <a:solidFill>
                  <a:schemeClr val="bg1"/>
                </a:solidFill>
                <a:latin typeface="Segoe UI Light" panose="020B0502040204020203" pitchFamily="34" charset="0"/>
              </a:defRPr>
            </a:lvl1pPr>
          </a:lstStyle>
          <a:p>
            <a:r>
              <a:rPr lang="en-US" smtClean="0"/>
              <a:t>©2016 iCIMS Inc. All Rights Reserved.</a:t>
            </a:r>
          </a:p>
          <a:p>
            <a:endParaRPr lang="en-US" sz="600" dirty="0"/>
          </a:p>
        </p:txBody>
      </p:sp>
    </p:spTree>
    <p:extLst>
      <p:ext uri="{BB962C8B-B14F-4D97-AF65-F5344CB8AC3E}">
        <p14:creationId xmlns:p14="http://schemas.microsoft.com/office/powerpoint/2010/main" val="8212292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613458" y="87339"/>
            <a:ext cx="10914927" cy="827067"/>
          </a:xfrm>
        </p:spPr>
        <p:txBody>
          <a:bodyPr>
            <a:normAutofit/>
          </a:bodyPr>
          <a:lstStyle>
            <a:lvl1pPr>
              <a:defRPr sz="4000">
                <a:latin typeface="Segoe UI Light" panose="020B0502040204020203"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41425" y="1274770"/>
            <a:ext cx="10886960" cy="4351338"/>
          </a:xfrm>
        </p:spPr>
        <p:txBody>
          <a:bodyPr>
            <a:normAutofit/>
          </a:bodyPr>
          <a:lstStyle>
            <a:lvl1pPr marL="347663" indent="-347663">
              <a:lnSpc>
                <a:spcPct val="100000"/>
              </a:lnSpc>
              <a:buFont typeface="Wingdings" panose="05000000000000000000" pitchFamily="2" charset="2"/>
              <a:buChar char="§"/>
              <a:defRPr sz="2400">
                <a:latin typeface="Segoe UI Light" panose="020B0502040204020203" pitchFamily="34" charset="0"/>
              </a:defRPr>
            </a:lvl1pPr>
            <a:lvl2pPr marL="798513" indent="-341313">
              <a:lnSpc>
                <a:spcPct val="100000"/>
              </a:lnSpc>
              <a:buFont typeface="Wingdings" panose="05000000000000000000" pitchFamily="2" charset="2"/>
              <a:buChar char="§"/>
              <a:defRPr sz="2000">
                <a:latin typeface="Segoe UI Light" panose="020B0502040204020203" pitchFamily="34" charset="0"/>
              </a:defRPr>
            </a:lvl2pPr>
            <a:lvl3pPr marL="1262063" indent="-347663">
              <a:lnSpc>
                <a:spcPct val="100000"/>
              </a:lnSpc>
              <a:buFont typeface="Wingdings" panose="05000000000000000000" pitchFamily="2" charset="2"/>
              <a:buChar char="§"/>
              <a:defRPr sz="1800">
                <a:latin typeface="Segoe UI Light" panose="020B0502040204020203" pitchFamily="34" charset="0"/>
              </a:defRPr>
            </a:lvl3pPr>
            <a:lvl4pPr marL="1712913" indent="-341313">
              <a:lnSpc>
                <a:spcPct val="100000"/>
              </a:lnSpc>
              <a:buFont typeface="Wingdings" panose="05000000000000000000" pitchFamily="2" charset="2"/>
              <a:buChar char="§"/>
              <a:defRPr sz="1600">
                <a:latin typeface="Segoe UI Light" panose="020B0502040204020203" pitchFamily="34" charset="0"/>
              </a:defRPr>
            </a:lvl4pPr>
            <a:lvl5pPr marL="2176463" indent="-347663">
              <a:lnSpc>
                <a:spcPct val="100000"/>
              </a:lnSpc>
              <a:buFont typeface="Wingdings" panose="05000000000000000000" pitchFamily="2" charset="2"/>
              <a:buChar char="§"/>
              <a:defRPr sz="1600">
                <a:latin typeface="Segoe UI Light" panose="020B0502040204020203"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cxnSp>
        <p:nvCxnSpPr>
          <p:cNvPr id="5" name="Straight Connector 4"/>
          <p:cNvCxnSpPr/>
          <p:nvPr/>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
        <p:nvSpPr>
          <p:cNvPr id="6"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cxnSp>
        <p:nvCxnSpPr>
          <p:cNvPr id="8" name="Straight Connector 7"/>
          <p:cNvCxnSpPr/>
          <p:nvPr userDrawn="1"/>
        </p:nvCxnSpPr>
        <p:spPr>
          <a:xfrm>
            <a:off x="636608" y="902825"/>
            <a:ext cx="10891777" cy="11581"/>
          </a:xfrm>
          <a:prstGeom prst="line">
            <a:avLst/>
          </a:prstGeom>
          <a:ln w="38100">
            <a:solidFill>
              <a:schemeClr val="tx1">
                <a:lumMod val="65000"/>
                <a:lumOff val="35000"/>
              </a:schemeClr>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77821394"/>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5" orient="horz" pos="2160" userDrawn="1">
          <p15:clr>
            <a:srgbClr val="FBAE40"/>
          </p15:clr>
        </p15:guide>
        <p15:guide id="6" pos="3840" userDrawn="1">
          <p15:clr>
            <a:srgbClr val="FBAE40"/>
          </p15:clr>
        </p15:guide>
        <p15:guide id="7" orient="horz" pos="792" userDrawn="1">
          <p15:clr>
            <a:srgbClr val="FBAE40"/>
          </p15:clr>
        </p15:guide>
        <p15:guide id="8" pos="4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4800">
                <a:latin typeface="Segoe UI Light" panose="020B0502040204020203"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sp>
        <p:nvSpPr>
          <p:cNvPr id="5"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spTree>
    <p:extLst>
      <p:ext uri="{BB962C8B-B14F-4D97-AF65-F5344CB8AC3E}">
        <p14:creationId xmlns:p14="http://schemas.microsoft.com/office/powerpoint/2010/main" val="169037496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3" pos="3840"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sp>
        <p:nvSpPr>
          <p:cNvPr id="6" name="Title 1"/>
          <p:cNvSpPr>
            <a:spLocks noGrp="1"/>
          </p:cNvSpPr>
          <p:nvPr>
            <p:ph type="title"/>
          </p:nvPr>
        </p:nvSpPr>
        <p:spPr>
          <a:xfrm>
            <a:off x="831850" y="1709738"/>
            <a:ext cx="5558790" cy="2852737"/>
          </a:xfrm>
        </p:spPr>
        <p:txBody>
          <a:bodyPr anchor="b">
            <a:normAutofit/>
          </a:bodyPr>
          <a:lstStyle>
            <a:lvl1pPr>
              <a:defRPr sz="4400">
                <a:solidFill>
                  <a:schemeClr val="tx1"/>
                </a:solidFill>
                <a:latin typeface="Segoe UI Light" panose="020B0502040204020203"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22011596"/>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5558790" cy="2852737"/>
          </a:xfrm>
        </p:spPr>
        <p:txBody>
          <a:bodyPr anchor="b">
            <a:normAutofit/>
          </a:bodyPr>
          <a:lstStyle>
            <a:lvl1pPr>
              <a:defRPr sz="4400">
                <a:solidFill>
                  <a:schemeClr val="bg1"/>
                </a:solidFill>
                <a:latin typeface="Segoe UI Light" panose="020B0502040204020203" pitchFamily="34" charset="0"/>
              </a:defRPr>
            </a:lvl1pPr>
          </a:lstStyle>
          <a:p>
            <a:r>
              <a:rPr lang="en-US" smtClean="0"/>
              <a:t>Click to edit Master title style</a:t>
            </a:r>
            <a:endParaRPr lang="en-US" dirty="0"/>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ooter Placeholder 4"/>
          <p:cNvSpPr txBox="1">
            <a:spLocks/>
          </p:cNvSpPr>
          <p:nvPr userDrawn="1"/>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spTree>
    <p:extLst>
      <p:ext uri="{BB962C8B-B14F-4D97-AF65-F5344CB8AC3E}">
        <p14:creationId xmlns:p14="http://schemas.microsoft.com/office/powerpoint/2010/main" val="28464650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5558790" cy="2852737"/>
          </a:xfrm>
        </p:spPr>
        <p:txBody>
          <a:bodyPr anchor="b">
            <a:normAutofit/>
          </a:bodyPr>
          <a:lstStyle>
            <a:lvl1pPr>
              <a:defRPr sz="4400">
                <a:solidFill>
                  <a:schemeClr val="bg1"/>
                </a:solidFill>
                <a:latin typeface="Segoe UI Light" panose="020B0502040204020203" pitchFamily="34" charset="0"/>
              </a:defRPr>
            </a:lvl1pPr>
          </a:lstStyle>
          <a:p>
            <a:r>
              <a:rPr lang="en-US" smtClean="0"/>
              <a:t>Click to edit Master title style</a:t>
            </a:r>
            <a:endParaRPr lang="en-US" dirty="0"/>
          </a:p>
        </p:txBody>
      </p:sp>
      <p:sp>
        <p:nvSpPr>
          <p:cNvPr id="7" name="Footer Placeholder 4"/>
          <p:cNvSpPr txBox="1">
            <a:spLocks/>
          </p:cNvSpPr>
          <p:nvPr/>
        </p:nvSpPr>
        <p:spPr>
          <a:xfrm>
            <a:off x="4241800" y="653892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Segoe UI Light" panose="020B0502040204020203" pitchFamily="34" charset="0"/>
              </a:rPr>
              <a:t>©2016 iCIMS Inc. All Rights Reserved.</a:t>
            </a:r>
            <a:endParaRPr lang="en-US" sz="800" dirty="0">
              <a:latin typeface="Segoe UI Light" panose="020B0502040204020203" pitchFamily="34" charset="0"/>
            </a:endParaRPr>
          </a:p>
        </p:txBody>
      </p:sp>
    </p:spTree>
    <p:extLst>
      <p:ext uri="{BB962C8B-B14F-4D97-AF65-F5344CB8AC3E}">
        <p14:creationId xmlns:p14="http://schemas.microsoft.com/office/powerpoint/2010/main" val="3751369273"/>
      </p:ext>
    </p:extLst>
  </p:cSld>
  <p:clrMapOvr>
    <a:masterClrMapping/>
  </p:clrMapOvr>
  <p:timing>
    <p:tnLst>
      <p:par>
        <p:cTn id="1" dur="indefinite" restart="never" nodeType="tmRoot"/>
      </p:par>
    </p:tnLst>
  </p:timing>
  <p:hf hdr="0" dt="0"/>
  <p:extLst mod="1">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7FFBDD-214A-43BD-AB05-544F181984D1}" type="datetime1">
              <a:rPr lang="en-US" smtClean="0"/>
              <a:t>5/27/2016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©2016 iCIMS Inc. All Rights Reserved.</a:t>
            </a:r>
            <a:endParaRPr lang="en-US" dirty="0"/>
          </a:p>
        </p:txBody>
      </p:sp>
      <p:pic>
        <p:nvPicPr>
          <p:cNvPr id="7" name="Picture 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50612" y="6610421"/>
            <a:ext cx="367352" cy="221871"/>
          </a:xfrm>
          <a:prstGeom prst="rect">
            <a:avLst/>
          </a:prstGeom>
        </p:spPr>
        <p:txBody>
          <a:bodyPr vert="horz" lIns="91440" tIns="45720" rIns="91440" bIns="45720" rtlCol="0" anchor="ctr"/>
          <a:lstStyle>
            <a:lvl1pPr algn="r">
              <a:defRPr sz="1200">
                <a:solidFill>
                  <a:schemeClr val="bg1">
                    <a:lumMod val="50000"/>
                  </a:schemeClr>
                </a:solidFill>
                <a:latin typeface="Segoe UI Light" panose="020B0502040204020203" pitchFamily="34" charset="0"/>
              </a:defRPr>
            </a:lvl1pPr>
          </a:lstStyle>
          <a:p>
            <a:fld id="{48F63A3B-78C7-47BE-AE5E-E10140E04643}" type="slidenum">
              <a:rPr lang="en-US" smtClean="0"/>
              <a:pPr/>
              <a:t>‹#›</a:t>
            </a:fld>
            <a:endParaRPr lang="en-US" dirty="0"/>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61879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23" r:id="rId15"/>
    <p:sldLayoutId id="2147483735" r:id="rId16"/>
    <p:sldLayoutId id="2147483727" r:id="rId17"/>
    <p:sldLayoutId id="2147483734" r:id="rId18"/>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icimshub.force.com/customer" TargetMode="External"/><Relationship Id="rId2" Type="http://schemas.openxmlformats.org/officeDocument/2006/relationships/hyperlink" Target="https://icimshub.force.com/customer/releaseresources" TargetMode="External"/><Relationship Id="rId1" Type="http://schemas.openxmlformats.org/officeDocument/2006/relationships/slideLayout" Target="../slideLayouts/slideLayout5.xml"/><Relationship Id="rId4" Type="http://schemas.openxmlformats.org/officeDocument/2006/relationships/hyperlink" Target="http://media.icims.com/training/Training/Documentation/iCIMS_Browser_Support_Polic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iCIMS </a:t>
            </a:r>
            <a:r>
              <a:rPr lang="en-US" dirty="0" smtClean="0"/>
              <a:t>Social Distribution </a:t>
            </a:r>
            <a:r>
              <a:rPr lang="en-US" dirty="0" smtClean="0"/>
              <a:t>Update: Highlights</a:t>
            </a:r>
            <a:endParaRPr lang="en-US" dirty="0"/>
          </a:p>
        </p:txBody>
      </p:sp>
      <p:sp>
        <p:nvSpPr>
          <p:cNvPr id="3" name="Subtitle 2"/>
          <p:cNvSpPr>
            <a:spLocks noGrp="1"/>
          </p:cNvSpPr>
          <p:nvPr>
            <p:ph type="subTitle" idx="1"/>
          </p:nvPr>
        </p:nvSpPr>
        <p:spPr/>
        <p:txBody>
          <a:bodyPr/>
          <a:lstStyle/>
          <a:p>
            <a:r>
              <a:rPr lang="en-US" dirty="0" smtClean="0"/>
              <a:t>Last Updated Date: </a:t>
            </a:r>
            <a:r>
              <a:rPr lang="en-US" dirty="0" smtClean="0"/>
              <a:t>2/26/2016</a:t>
            </a:r>
            <a:endParaRPr lang="en-US" dirty="0"/>
          </a:p>
        </p:txBody>
      </p:sp>
      <p:sp>
        <p:nvSpPr>
          <p:cNvPr id="4" name="Slide Number Placeholder 3"/>
          <p:cNvSpPr>
            <a:spLocks noGrp="1"/>
          </p:cNvSpPr>
          <p:nvPr>
            <p:ph type="sldNum" sz="quarter" idx="12"/>
          </p:nvPr>
        </p:nvSpPr>
        <p:spPr/>
        <p:txBody>
          <a:bodyPr/>
          <a:lstStyle/>
          <a:p>
            <a:r>
              <a:rPr lang="en-US" smtClean="0"/>
              <a:t>©2016 iCIMS Inc. All Rights Reserved.</a:t>
            </a:r>
          </a:p>
          <a:p>
            <a:endParaRPr lang="en-US" sz="600" dirty="0"/>
          </a:p>
        </p:txBody>
      </p:sp>
    </p:spTree>
    <p:extLst>
      <p:ext uri="{BB962C8B-B14F-4D97-AF65-F5344CB8AC3E}">
        <p14:creationId xmlns:p14="http://schemas.microsoft.com/office/powerpoint/2010/main" val="3046442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the </a:t>
            </a:r>
            <a:r>
              <a:rPr lang="en-US" dirty="0" smtClean="0"/>
              <a:t>iCIMS Social Distribution Update</a:t>
            </a:r>
            <a:endParaRPr lang="en-US" dirty="0"/>
          </a:p>
        </p:txBody>
      </p:sp>
      <p:sp>
        <p:nvSpPr>
          <p:cNvPr id="3" name="Content Placeholder 2"/>
          <p:cNvSpPr>
            <a:spLocks noGrp="1"/>
          </p:cNvSpPr>
          <p:nvPr>
            <p:ph idx="1"/>
          </p:nvPr>
        </p:nvSpPr>
        <p:spPr/>
        <p:txBody>
          <a:bodyPr>
            <a:normAutofit/>
          </a:bodyPr>
          <a:lstStyle/>
          <a:p>
            <a:pPr marL="0" indent="0">
              <a:spcBef>
                <a:spcPts val="1200"/>
              </a:spcBef>
              <a:spcAft>
                <a:spcPts val="600"/>
              </a:spcAft>
              <a:buNone/>
            </a:pPr>
            <a:r>
              <a:rPr lang="en-US" dirty="0"/>
              <a:t>iCIMS Social Distribution enables organizations to source, recruit, and hire the best talent through the use of social networks. With manual and automated job publishing capabilities, iCIMS Social Distribution allows users to attract passive candidates through their social networks and grow their organization’s talent pipeline for current and future job opportunities.</a:t>
            </a:r>
          </a:p>
          <a:p>
            <a:pPr marL="0" indent="0">
              <a:spcBef>
                <a:spcPts val="1200"/>
              </a:spcBef>
              <a:spcAft>
                <a:spcPts val="600"/>
              </a:spcAft>
              <a:buNone/>
            </a:pPr>
            <a:r>
              <a:rPr lang="en-US" dirty="0"/>
              <a:t>The update to iCIMS Social Distribution provides the same powerful functionality with refreshed branding and design that more closely resembles the look and feel of other iCIMS Talent Platform solutions. Additionally, iCIMS is constantly investing in performance and stability improvements to benefit customer growth and scaling.</a:t>
            </a:r>
            <a:endParaRPr lang="en-US" dirty="0"/>
          </a:p>
        </p:txBody>
      </p:sp>
    </p:spTree>
    <p:extLst>
      <p:ext uri="{BB962C8B-B14F-4D97-AF65-F5344CB8AC3E}">
        <p14:creationId xmlns:p14="http://schemas.microsoft.com/office/powerpoint/2010/main" val="630519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Improved User Interface</a:t>
            </a:r>
            <a:endParaRPr lang="en-US" dirty="0"/>
          </a:p>
        </p:txBody>
      </p:sp>
      <p:sp>
        <p:nvSpPr>
          <p:cNvPr id="3" name="Content Placeholder 2"/>
          <p:cNvSpPr>
            <a:spLocks noGrp="1"/>
          </p:cNvSpPr>
          <p:nvPr>
            <p:ph idx="1"/>
          </p:nvPr>
        </p:nvSpPr>
        <p:spPr>
          <a:xfrm>
            <a:off x="641425" y="1274770"/>
            <a:ext cx="10886960" cy="4611680"/>
          </a:xfrm>
        </p:spPr>
        <p:txBody>
          <a:bodyPr>
            <a:normAutofit/>
          </a:bodyPr>
          <a:lstStyle/>
          <a:p>
            <a:pPr>
              <a:spcBef>
                <a:spcPct val="0"/>
              </a:spcBef>
              <a:spcAft>
                <a:spcPts val="1200"/>
              </a:spcAft>
            </a:pPr>
            <a:r>
              <a:rPr lang="en-US" sz="1800" dirty="0"/>
              <a:t>The iCIMS Social Distribution Update provides the same valuable social job publishing capability with a new look that is more closely aligned with other iCIMS Talent Platform solutions.</a:t>
            </a:r>
          </a:p>
          <a:p>
            <a:pPr>
              <a:spcBef>
                <a:spcPct val="0"/>
              </a:spcBef>
              <a:spcAft>
                <a:spcPts val="1200"/>
              </a:spcAft>
            </a:pPr>
            <a:r>
              <a:rPr lang="en-US" sz="1800" dirty="0"/>
              <a:t>Notable changes to the look and feel include a new menu bar, an updated color scheme, and the removal of extraneous lines.</a:t>
            </a:r>
            <a:endParaRPr lang="en-US" sz="4000" dirty="0">
              <a:solidFill>
                <a:prstClr val="black">
                  <a:lumMod val="75000"/>
                  <a:lumOff val="25000"/>
                </a:prstClr>
              </a:solidFill>
              <a:ea typeface="Calibri" panose="020F0502020204030204" pitchFamily="34" charset="0"/>
              <a:cs typeface="Helvetica"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056" y="2777490"/>
            <a:ext cx="6987697" cy="3108960"/>
          </a:xfrm>
          <a:prstGeom prst="rect">
            <a:avLst/>
          </a:prstGeom>
        </p:spPr>
      </p:pic>
    </p:spTree>
    <p:extLst>
      <p:ext uri="{BB962C8B-B14F-4D97-AF65-F5344CB8AC3E}">
        <p14:creationId xmlns:p14="http://schemas.microsoft.com/office/powerpoint/2010/main" val="4273255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Analytics Available via Metrics Dashboard</a:t>
            </a:r>
            <a:endParaRPr lang="en-US" dirty="0"/>
          </a:p>
        </p:txBody>
      </p:sp>
      <p:sp>
        <p:nvSpPr>
          <p:cNvPr id="3" name="Content Placeholder 2"/>
          <p:cNvSpPr>
            <a:spLocks noGrp="1"/>
          </p:cNvSpPr>
          <p:nvPr>
            <p:ph idx="1"/>
          </p:nvPr>
        </p:nvSpPr>
        <p:spPr>
          <a:xfrm>
            <a:off x="641425" y="1274770"/>
            <a:ext cx="10886960" cy="4611680"/>
          </a:xfrm>
        </p:spPr>
        <p:txBody>
          <a:bodyPr>
            <a:normAutofit/>
          </a:bodyPr>
          <a:lstStyle/>
          <a:p>
            <a:pPr>
              <a:spcBef>
                <a:spcPct val="0"/>
              </a:spcBef>
              <a:spcAft>
                <a:spcPts val="1200"/>
              </a:spcAft>
            </a:pPr>
            <a:r>
              <a:rPr lang="en-US" sz="1800" dirty="0"/>
              <a:t>Key metrics for Social Distribution, which were formerly accessed from the Analytics Tab, are now available via the Metrics Dashboard icon on the left side of the menu bar.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041" y="1990725"/>
            <a:ext cx="7223760" cy="4022482"/>
          </a:xfrm>
          <a:prstGeom prst="rect">
            <a:avLst/>
          </a:prstGeom>
        </p:spPr>
      </p:pic>
    </p:spTree>
    <p:extLst>
      <p:ext uri="{BB962C8B-B14F-4D97-AF65-F5344CB8AC3E}">
        <p14:creationId xmlns:p14="http://schemas.microsoft.com/office/powerpoint/2010/main" val="1012558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Updated Scheduler and Company Tabs</a:t>
            </a:r>
            <a:endParaRPr lang="en-US" dirty="0"/>
          </a:p>
        </p:txBody>
      </p:sp>
      <p:sp>
        <p:nvSpPr>
          <p:cNvPr id="3" name="Content Placeholder 2"/>
          <p:cNvSpPr>
            <a:spLocks noGrp="1"/>
          </p:cNvSpPr>
          <p:nvPr>
            <p:ph idx="1"/>
          </p:nvPr>
        </p:nvSpPr>
        <p:spPr>
          <a:xfrm>
            <a:off x="641425" y="1274770"/>
            <a:ext cx="10886960" cy="4611680"/>
          </a:xfrm>
        </p:spPr>
        <p:txBody>
          <a:bodyPr>
            <a:normAutofit/>
          </a:bodyPr>
          <a:lstStyle/>
          <a:p>
            <a:pPr>
              <a:spcBef>
                <a:spcPct val="0"/>
              </a:spcBef>
              <a:spcAft>
                <a:spcPts val="1200"/>
              </a:spcAft>
            </a:pPr>
            <a:r>
              <a:rPr lang="en-US" sz="1800" dirty="0"/>
              <a:t>Users can now access the New Publisher and New Scheduled Post pages from anywhere within iCIMS Social Distribution, using dropdown options from the Scheduler menu.</a:t>
            </a:r>
          </a:p>
          <a:p>
            <a:pPr>
              <a:spcBef>
                <a:spcPct val="0"/>
              </a:spcBef>
              <a:spcAft>
                <a:spcPts val="1200"/>
              </a:spcAft>
            </a:pPr>
            <a:endParaRPr lang="en-US" sz="1800" dirty="0"/>
          </a:p>
          <a:p>
            <a:pPr>
              <a:spcBef>
                <a:spcPct val="0"/>
              </a:spcBef>
              <a:spcAft>
                <a:spcPts val="1200"/>
              </a:spcAft>
            </a:pPr>
            <a:endParaRPr lang="en-US" sz="1800" dirty="0"/>
          </a:p>
          <a:p>
            <a:pPr>
              <a:spcBef>
                <a:spcPct val="0"/>
              </a:spcBef>
              <a:spcAft>
                <a:spcPts val="1200"/>
              </a:spcAft>
            </a:pPr>
            <a:endParaRPr lang="en-US" sz="1800" dirty="0"/>
          </a:p>
          <a:p>
            <a:pPr>
              <a:spcBef>
                <a:spcPct val="0"/>
              </a:spcBef>
              <a:spcAft>
                <a:spcPts val="1200"/>
              </a:spcAft>
            </a:pPr>
            <a:endParaRPr lang="en-US" sz="1800" dirty="0"/>
          </a:p>
          <a:p>
            <a:pPr>
              <a:spcBef>
                <a:spcPct val="0"/>
              </a:spcBef>
              <a:spcAft>
                <a:spcPts val="1200"/>
              </a:spcAft>
            </a:pPr>
            <a:r>
              <a:rPr lang="en-US" sz="1800" dirty="0"/>
              <a:t>Similarly, users with appropriate permissions can access the Company Branding and Manage Templates pages at any time, using dropdown options from the Company menu.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241" y="2171700"/>
            <a:ext cx="4023360" cy="129378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1141" y="4552950"/>
            <a:ext cx="4099560" cy="1249680"/>
          </a:xfrm>
          <a:prstGeom prst="rect">
            <a:avLst/>
          </a:prstGeom>
        </p:spPr>
      </p:pic>
    </p:spTree>
    <p:extLst>
      <p:ext uri="{BB962C8B-B14F-4D97-AF65-F5344CB8AC3E}">
        <p14:creationId xmlns:p14="http://schemas.microsoft.com/office/powerpoint/2010/main" val="3049139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Release Resources</a:t>
            </a:r>
            <a:endParaRPr lang="en-US" dirty="0"/>
          </a:p>
        </p:txBody>
      </p:sp>
      <p:sp>
        <p:nvSpPr>
          <p:cNvPr id="3" name="Content Placeholder 2"/>
          <p:cNvSpPr>
            <a:spLocks noGrp="1"/>
          </p:cNvSpPr>
          <p:nvPr>
            <p:ph idx="1"/>
          </p:nvPr>
        </p:nvSpPr>
        <p:spPr/>
        <p:txBody>
          <a:bodyPr>
            <a:normAutofit fontScale="85000" lnSpcReduction="20000"/>
          </a:bodyPr>
          <a:lstStyle/>
          <a:p>
            <a:pPr marL="285750" lvl="0" indent="-285750">
              <a:spcBef>
                <a:spcPct val="0"/>
              </a:spcBef>
              <a:buFont typeface="Arial" panose="020B0604020202020204" pitchFamily="34" charset="0"/>
              <a:buChar char="•"/>
            </a:pPr>
            <a:r>
              <a:rPr lang="en-US" b="1" dirty="0" smtClean="0">
                <a:solidFill>
                  <a:prstClr val="black">
                    <a:lumMod val="75000"/>
                    <a:lumOff val="25000"/>
                  </a:prstClr>
                </a:solidFill>
                <a:ea typeface="Calibri" panose="020F0502020204030204" pitchFamily="34" charset="0"/>
                <a:cs typeface="Helvetica" panose="020B0604020202020204" pitchFamily="34" charset="0"/>
              </a:rPr>
              <a:t>Release </a:t>
            </a:r>
            <a:r>
              <a:rPr lang="en-US" b="1" dirty="0">
                <a:solidFill>
                  <a:prstClr val="black">
                    <a:lumMod val="75000"/>
                    <a:lumOff val="25000"/>
                  </a:prstClr>
                </a:solidFill>
                <a:ea typeface="Calibri" panose="020F0502020204030204" pitchFamily="34" charset="0"/>
                <a:cs typeface="Helvetica" panose="020B0604020202020204" pitchFamily="34" charset="0"/>
              </a:rPr>
              <a:t>Notes </a:t>
            </a:r>
            <a:endParaRPr lang="en-US" b="1" i="1" dirty="0">
              <a:solidFill>
                <a:prstClr val="black">
                  <a:lumMod val="75000"/>
                  <a:lumOff val="25000"/>
                </a:prstClr>
              </a:solidFill>
              <a:ea typeface="Calibri" panose="020F0502020204030204" pitchFamily="34" charset="0"/>
              <a:cs typeface="Helvetica" panose="020B0604020202020204" pitchFamily="34" charset="0"/>
            </a:endParaRPr>
          </a:p>
          <a:p>
            <a:pPr lvl="1">
              <a:spcBef>
                <a:spcPct val="0"/>
              </a:spcBef>
              <a:spcAft>
                <a:spcPts val="600"/>
              </a:spcAft>
              <a:buSzPct val="75000"/>
              <a:buFont typeface="Courier New" panose="02070309020205020404" pitchFamily="49" charset="0"/>
              <a:buChar char="o"/>
            </a:pPr>
            <a:r>
              <a:rPr lang="en-US" sz="2100" dirty="0">
                <a:solidFill>
                  <a:prstClr val="black">
                    <a:lumMod val="75000"/>
                    <a:lumOff val="25000"/>
                  </a:prstClr>
                </a:solidFill>
                <a:ea typeface="Calibri" panose="020F0502020204030204" pitchFamily="34" charset="0"/>
                <a:cs typeface="Helvetica" panose="020B0604020202020204" pitchFamily="34" charset="0"/>
              </a:rPr>
              <a:t>In-depth </a:t>
            </a:r>
            <a:r>
              <a:rPr lang="en-US" sz="2100" dirty="0">
                <a:solidFill>
                  <a:prstClr val="black">
                    <a:lumMod val="75000"/>
                    <a:lumOff val="25000"/>
                  </a:prstClr>
                </a:solidFill>
                <a:ea typeface="Calibri" panose="020F0502020204030204" pitchFamily="34" charset="0"/>
                <a:cs typeface="Helvetica" panose="020B0604020202020204" pitchFamily="34" charset="0"/>
              </a:rPr>
              <a:t>details on all new update features, including detailed setup information for user admins.</a:t>
            </a:r>
          </a:p>
          <a:p>
            <a:pPr lvl="1">
              <a:spcBef>
                <a:spcPct val="0"/>
              </a:spcBef>
              <a:spcAft>
                <a:spcPts val="600"/>
              </a:spcAft>
              <a:buSzPct val="75000"/>
              <a:buFont typeface="Courier New" panose="02070309020205020404" pitchFamily="49" charset="0"/>
              <a:buChar char="o"/>
            </a:pPr>
            <a:r>
              <a:rPr lang="en-US" dirty="0">
                <a:solidFill>
                  <a:prstClr val="black">
                    <a:lumMod val="75000"/>
                    <a:lumOff val="25000"/>
                  </a:prstClr>
                </a:solidFill>
                <a:ea typeface="Calibri" panose="020F0502020204030204" pitchFamily="34" charset="0"/>
                <a:cs typeface="Helvetica" panose="020B0604020202020204" pitchFamily="34" charset="0"/>
              </a:rPr>
              <a:t>See </a:t>
            </a:r>
            <a:r>
              <a:rPr lang="en-US" dirty="0">
                <a:solidFill>
                  <a:prstClr val="black">
                    <a:lumMod val="75000"/>
                    <a:lumOff val="25000"/>
                  </a:prstClr>
                </a:solidFill>
                <a:ea typeface="Calibri" panose="020F0502020204030204" pitchFamily="34" charset="0"/>
                <a:cs typeface="Helvetica" panose="020B0604020202020204" pitchFamily="34" charset="0"/>
                <a:hlinkClick r:id="rId2"/>
              </a:rPr>
              <a:t>https://icimshub.force.com/customer/releaseresources</a:t>
            </a:r>
            <a:r>
              <a:rPr lang="en-US" dirty="0">
                <a:solidFill>
                  <a:prstClr val="black">
                    <a:lumMod val="75000"/>
                    <a:lumOff val="25000"/>
                  </a:prstClr>
                </a:solidFill>
                <a:ea typeface="Calibri" panose="020F0502020204030204" pitchFamily="34" charset="0"/>
                <a:cs typeface="Helvetica" panose="020B0604020202020204" pitchFamily="34" charset="0"/>
              </a:rPr>
              <a:t/>
            </a:r>
            <a:br>
              <a:rPr lang="en-US" dirty="0">
                <a:solidFill>
                  <a:prstClr val="black">
                    <a:lumMod val="75000"/>
                    <a:lumOff val="25000"/>
                  </a:prstClr>
                </a:solidFill>
                <a:ea typeface="Calibri" panose="020F0502020204030204" pitchFamily="34" charset="0"/>
                <a:cs typeface="Helvetica" panose="020B0604020202020204" pitchFamily="34" charset="0"/>
              </a:rPr>
            </a:br>
            <a:endParaRPr lang="en-US" dirty="0">
              <a:solidFill>
                <a:prstClr val="black">
                  <a:lumMod val="75000"/>
                  <a:lumOff val="25000"/>
                </a:prstClr>
              </a:solidFill>
              <a:ea typeface="Calibri" panose="020F0502020204030204" pitchFamily="34" charset="0"/>
              <a:cs typeface="Helvetica" panose="020B0604020202020204" pitchFamily="34" charset="0"/>
            </a:endParaRPr>
          </a:p>
          <a:p>
            <a:pPr marL="285750" lvl="0" indent="-285750">
              <a:spcBef>
                <a:spcPct val="0"/>
              </a:spcBef>
              <a:buFont typeface="Arial" panose="020B0604020202020204" pitchFamily="34" charset="0"/>
              <a:buChar char="•"/>
            </a:pPr>
            <a:r>
              <a:rPr lang="en-US" b="1" dirty="0" err="1">
                <a:solidFill>
                  <a:prstClr val="black">
                    <a:lumMod val="75000"/>
                    <a:lumOff val="25000"/>
                  </a:prstClr>
                </a:solidFill>
                <a:ea typeface="Calibri" panose="020F0502020204030204" pitchFamily="34" charset="0"/>
                <a:cs typeface="Helvetica" panose="020B0604020202020204" pitchFamily="34" charset="0"/>
              </a:rPr>
              <a:t>iCIMS</a:t>
            </a:r>
            <a:r>
              <a:rPr lang="en-US" b="1" dirty="0">
                <a:solidFill>
                  <a:prstClr val="black">
                    <a:lumMod val="75000"/>
                    <a:lumOff val="25000"/>
                  </a:prstClr>
                </a:solidFill>
                <a:ea typeface="Calibri" panose="020F0502020204030204" pitchFamily="34" charset="0"/>
                <a:cs typeface="Helvetica" panose="020B0604020202020204" pitchFamily="34" charset="0"/>
              </a:rPr>
              <a:t> </a:t>
            </a:r>
            <a:r>
              <a:rPr lang="en-US" b="1" dirty="0" err="1">
                <a:solidFill>
                  <a:prstClr val="black">
                    <a:lumMod val="75000"/>
                    <a:lumOff val="25000"/>
                  </a:prstClr>
                </a:solidFill>
                <a:ea typeface="Calibri" panose="020F0502020204030204" pitchFamily="34" charset="0"/>
                <a:cs typeface="Helvetica" panose="020B0604020202020204" pitchFamily="34" charset="0"/>
              </a:rPr>
              <a:t>iCARE</a:t>
            </a:r>
            <a:r>
              <a:rPr lang="en-US" b="1" dirty="0">
                <a:solidFill>
                  <a:prstClr val="black">
                    <a:lumMod val="75000"/>
                    <a:lumOff val="25000"/>
                  </a:prstClr>
                </a:solidFill>
                <a:ea typeface="Calibri" panose="020F0502020204030204" pitchFamily="34" charset="0"/>
                <a:cs typeface="Helvetica" panose="020B0604020202020204" pitchFamily="34" charset="0"/>
              </a:rPr>
              <a:t> Site, Knowledge Base, and Training Videos</a:t>
            </a:r>
          </a:p>
          <a:p>
            <a:pPr lvl="1">
              <a:spcBef>
                <a:spcPct val="0"/>
              </a:spcBef>
              <a:spcAft>
                <a:spcPts val="600"/>
              </a:spcAft>
              <a:buSzPct val="75000"/>
              <a:buFont typeface="Courier New" panose="02070309020205020404" pitchFamily="49" charset="0"/>
              <a:buChar char="o"/>
            </a:pPr>
            <a:r>
              <a:rPr lang="en-US" dirty="0">
                <a:solidFill>
                  <a:prstClr val="black">
                    <a:lumMod val="75000"/>
                    <a:lumOff val="25000"/>
                  </a:prstClr>
                </a:solidFill>
                <a:ea typeface="Calibri" panose="020F0502020204030204" pitchFamily="34" charset="0"/>
                <a:cs typeface="Helvetica" panose="020B0604020202020204" pitchFamily="34" charset="0"/>
              </a:rPr>
              <a:t>How-to articles, video trainings, and other useful information in an easy-to-search format.</a:t>
            </a:r>
          </a:p>
          <a:p>
            <a:pPr lvl="1">
              <a:spcBef>
                <a:spcPct val="0"/>
              </a:spcBef>
              <a:spcAft>
                <a:spcPts val="600"/>
              </a:spcAft>
              <a:buSzPct val="75000"/>
              <a:buFont typeface="Courier New" panose="02070309020205020404" pitchFamily="49" charset="0"/>
              <a:buChar char="o"/>
            </a:pPr>
            <a:r>
              <a:rPr lang="en-US" dirty="0">
                <a:solidFill>
                  <a:prstClr val="black">
                    <a:lumMod val="75000"/>
                    <a:lumOff val="25000"/>
                  </a:prstClr>
                </a:solidFill>
                <a:ea typeface="Calibri" panose="020F0502020204030204" pitchFamily="34" charset="0"/>
                <a:cs typeface="Helvetica" panose="020B0604020202020204" pitchFamily="34" charset="0"/>
              </a:rPr>
              <a:t>See </a:t>
            </a:r>
            <a:r>
              <a:rPr lang="en-US" dirty="0">
                <a:solidFill>
                  <a:prstClr val="black">
                    <a:lumMod val="75000"/>
                    <a:lumOff val="25000"/>
                  </a:prstClr>
                </a:solidFill>
                <a:ea typeface="Calibri" panose="020F0502020204030204" pitchFamily="34" charset="0"/>
                <a:cs typeface="Helvetica" panose="020B0604020202020204" pitchFamily="34" charset="0"/>
                <a:hlinkClick r:id="rId3"/>
              </a:rPr>
              <a:t>https://icimshub.force.com/customer</a:t>
            </a:r>
            <a:r>
              <a:rPr lang="en-US" dirty="0">
                <a:solidFill>
                  <a:prstClr val="black">
                    <a:lumMod val="75000"/>
                    <a:lumOff val="25000"/>
                  </a:prstClr>
                </a:solidFill>
                <a:ea typeface="Calibri" panose="020F0502020204030204" pitchFamily="34" charset="0"/>
                <a:cs typeface="Helvetica" panose="020B0604020202020204" pitchFamily="34" charset="0"/>
              </a:rPr>
              <a:t/>
            </a:r>
            <a:br>
              <a:rPr lang="en-US" dirty="0">
                <a:solidFill>
                  <a:prstClr val="black">
                    <a:lumMod val="75000"/>
                    <a:lumOff val="25000"/>
                  </a:prstClr>
                </a:solidFill>
                <a:ea typeface="Calibri" panose="020F0502020204030204" pitchFamily="34" charset="0"/>
                <a:cs typeface="Helvetica" panose="020B0604020202020204" pitchFamily="34" charset="0"/>
              </a:rPr>
            </a:br>
            <a:endParaRPr lang="en-US" dirty="0">
              <a:solidFill>
                <a:prstClr val="black">
                  <a:lumMod val="75000"/>
                  <a:lumOff val="25000"/>
                </a:prstClr>
              </a:solidFill>
              <a:ea typeface="Calibri" panose="020F0502020204030204" pitchFamily="34" charset="0"/>
              <a:cs typeface="Helvetica" panose="020B0604020202020204" pitchFamily="34" charset="0"/>
            </a:endParaRPr>
          </a:p>
          <a:p>
            <a:pPr marL="285750" lvl="0" indent="-285750">
              <a:spcBef>
                <a:spcPct val="0"/>
              </a:spcBef>
              <a:buFont typeface="Arial" panose="020B0604020202020204" pitchFamily="34" charset="0"/>
              <a:buChar char="•"/>
            </a:pPr>
            <a:r>
              <a:rPr lang="en-US" b="1" dirty="0" err="1">
                <a:solidFill>
                  <a:prstClr val="black">
                    <a:lumMod val="75000"/>
                    <a:lumOff val="25000"/>
                  </a:prstClr>
                </a:solidFill>
                <a:ea typeface="Calibri" panose="020F0502020204030204" pitchFamily="34" charset="0"/>
                <a:cs typeface="Helvetica" panose="020B0604020202020204" pitchFamily="34" charset="0"/>
              </a:rPr>
              <a:t>iCIMS</a:t>
            </a:r>
            <a:r>
              <a:rPr lang="en-US" b="1" dirty="0">
                <a:solidFill>
                  <a:prstClr val="black">
                    <a:lumMod val="75000"/>
                    <a:lumOff val="25000"/>
                  </a:prstClr>
                </a:solidFill>
                <a:ea typeface="Calibri" panose="020F0502020204030204" pitchFamily="34" charset="0"/>
                <a:cs typeface="Helvetica" panose="020B0604020202020204" pitchFamily="34" charset="0"/>
              </a:rPr>
              <a:t> Browser Support Policy</a:t>
            </a:r>
          </a:p>
          <a:p>
            <a:pPr lvl="1">
              <a:spcBef>
                <a:spcPct val="0"/>
              </a:spcBef>
              <a:spcAft>
                <a:spcPts val="600"/>
              </a:spcAft>
              <a:buSzPct val="75000"/>
              <a:buFont typeface="Courier New" panose="02070309020205020404" pitchFamily="49" charset="0"/>
              <a:buChar char="o"/>
            </a:pPr>
            <a:r>
              <a:rPr lang="en-US" dirty="0">
                <a:solidFill>
                  <a:prstClr val="black">
                    <a:lumMod val="75000"/>
                    <a:lumOff val="25000"/>
                  </a:prstClr>
                </a:solidFill>
                <a:ea typeface="Calibri" panose="020F0502020204030204" pitchFamily="34" charset="0"/>
                <a:cs typeface="Helvetica" panose="020B0604020202020204" pitchFamily="34" charset="0"/>
              </a:rPr>
              <a:t>Information about supported web browsers, updated by release or as needed.</a:t>
            </a:r>
          </a:p>
          <a:p>
            <a:pPr lvl="1">
              <a:spcBef>
                <a:spcPct val="0"/>
              </a:spcBef>
              <a:spcAft>
                <a:spcPts val="1200"/>
              </a:spcAft>
              <a:buSzPct val="75000"/>
              <a:buFont typeface="Courier New" panose="02070309020205020404" pitchFamily="49" charset="0"/>
              <a:buChar char="o"/>
            </a:pPr>
            <a:r>
              <a:rPr lang="en-US" dirty="0">
                <a:solidFill>
                  <a:prstClr val="black">
                    <a:lumMod val="75000"/>
                    <a:lumOff val="25000"/>
                  </a:prstClr>
                </a:solidFill>
                <a:ea typeface="Calibri" panose="020F0502020204030204" pitchFamily="34" charset="0"/>
                <a:cs typeface="Helvetica" panose="020B0604020202020204" pitchFamily="34" charset="0"/>
              </a:rPr>
              <a:t>See </a:t>
            </a:r>
            <a:r>
              <a:rPr lang="en-US" dirty="0">
                <a:solidFill>
                  <a:prstClr val="black">
                    <a:lumMod val="75000"/>
                    <a:lumOff val="25000"/>
                  </a:prstClr>
                </a:solidFill>
                <a:ea typeface="Calibri" panose="020F0502020204030204" pitchFamily="34" charset="0"/>
                <a:cs typeface="Helvetica" panose="020B0604020202020204" pitchFamily="34" charset="0"/>
                <a:hlinkClick r:id="rId4"/>
              </a:rPr>
              <a:t>http://media.icims.com/training/Training/Documentation/iCIMS_Browser_Support_Policy.pdf</a:t>
            </a:r>
            <a:r>
              <a:rPr lang="en-US" dirty="0">
                <a:solidFill>
                  <a:prstClr val="black">
                    <a:lumMod val="75000"/>
                    <a:lumOff val="25000"/>
                  </a:prstClr>
                </a:solidFill>
                <a:ea typeface="Calibri" panose="020F0502020204030204" pitchFamily="34" charset="0"/>
                <a:cs typeface="Helvetica" panose="020B0604020202020204" pitchFamily="34" charset="0"/>
              </a:rPr>
              <a:t> </a:t>
            </a:r>
          </a:p>
          <a:p>
            <a:pPr marL="0" lvl="0" indent="0">
              <a:spcBef>
                <a:spcPct val="0"/>
              </a:spcBef>
              <a:buSzPct val="75000"/>
              <a:buNone/>
            </a:pPr>
            <a:r>
              <a:rPr lang="en-US" i="1" dirty="0">
                <a:solidFill>
                  <a:prstClr val="black">
                    <a:lumMod val="75000"/>
                    <a:lumOff val="25000"/>
                  </a:prstClr>
                </a:solidFill>
                <a:ea typeface="Calibri" panose="020F0502020204030204" pitchFamily="34" charset="0"/>
                <a:cs typeface="Helvetica" panose="020B0604020202020204" pitchFamily="34" charset="0"/>
              </a:rPr>
              <a:t/>
            </a:r>
            <a:br>
              <a:rPr lang="en-US" i="1" dirty="0">
                <a:solidFill>
                  <a:prstClr val="black">
                    <a:lumMod val="75000"/>
                    <a:lumOff val="25000"/>
                  </a:prstClr>
                </a:solidFill>
                <a:ea typeface="Calibri" panose="020F0502020204030204" pitchFamily="34" charset="0"/>
                <a:cs typeface="Helvetica" panose="020B0604020202020204" pitchFamily="34" charset="0"/>
              </a:rPr>
            </a:br>
            <a:r>
              <a:rPr lang="en-US" i="1" dirty="0">
                <a:solidFill>
                  <a:prstClr val="black">
                    <a:lumMod val="75000"/>
                    <a:lumOff val="25000"/>
                  </a:prstClr>
                </a:solidFill>
                <a:ea typeface="Calibri" panose="020F0502020204030204" pitchFamily="34" charset="0"/>
                <a:cs typeface="Helvetica" panose="020B0604020202020204" pitchFamily="34" charset="0"/>
              </a:rPr>
              <a:t>This information has been provided ahead of </a:t>
            </a:r>
            <a:r>
              <a:rPr lang="en-US" i="1" dirty="0" smtClean="0">
                <a:solidFill>
                  <a:prstClr val="black">
                    <a:lumMod val="75000"/>
                    <a:lumOff val="25000"/>
                  </a:prstClr>
                </a:solidFill>
                <a:ea typeface="Calibri" panose="020F0502020204030204" pitchFamily="34" charset="0"/>
                <a:cs typeface="Helvetica" panose="020B0604020202020204" pitchFamily="34" charset="0"/>
              </a:rPr>
              <a:t>release and </a:t>
            </a:r>
            <a:r>
              <a:rPr lang="en-US" i="1" dirty="0">
                <a:solidFill>
                  <a:prstClr val="black">
                    <a:lumMod val="75000"/>
                    <a:lumOff val="25000"/>
                  </a:prstClr>
                </a:solidFill>
                <a:ea typeface="Calibri" panose="020F0502020204030204" pitchFamily="34" charset="0"/>
                <a:cs typeface="Helvetica" panose="020B0604020202020204" pitchFamily="34" charset="0"/>
              </a:rPr>
              <a:t>is subject to change. For more information, please speak with your Account Manager or visit the </a:t>
            </a:r>
            <a:r>
              <a:rPr lang="en-US" i="1" dirty="0" err="1">
                <a:solidFill>
                  <a:prstClr val="black">
                    <a:lumMod val="75000"/>
                    <a:lumOff val="25000"/>
                  </a:prstClr>
                </a:solidFill>
                <a:ea typeface="Calibri" panose="020F0502020204030204" pitchFamily="34" charset="0"/>
                <a:cs typeface="Helvetica" panose="020B0604020202020204" pitchFamily="34" charset="0"/>
                <a:hlinkClick r:id="rId2"/>
              </a:rPr>
              <a:t>iCIMS</a:t>
            </a:r>
            <a:r>
              <a:rPr lang="en-US" i="1" dirty="0">
                <a:solidFill>
                  <a:prstClr val="black">
                    <a:lumMod val="75000"/>
                    <a:lumOff val="25000"/>
                  </a:prstClr>
                </a:solidFill>
                <a:ea typeface="Calibri" panose="020F0502020204030204" pitchFamily="34" charset="0"/>
                <a:cs typeface="Helvetica" panose="020B0604020202020204" pitchFamily="34" charset="0"/>
                <a:hlinkClick r:id="rId2"/>
              </a:rPr>
              <a:t> Release Resources</a:t>
            </a:r>
            <a:r>
              <a:rPr lang="en-US" i="1" dirty="0">
                <a:solidFill>
                  <a:prstClr val="black">
                    <a:lumMod val="75000"/>
                    <a:lumOff val="25000"/>
                  </a:prstClr>
                </a:solidFill>
                <a:ea typeface="Calibri" panose="020F0502020204030204" pitchFamily="34" charset="0"/>
                <a:cs typeface="Helvetica" panose="020B0604020202020204" pitchFamily="34" charset="0"/>
              </a:rPr>
              <a:t> site for updated information as it becomes available.</a:t>
            </a:r>
          </a:p>
          <a:p>
            <a:endParaRPr lang="en-US" dirty="0"/>
          </a:p>
        </p:txBody>
      </p:sp>
    </p:spTree>
    <p:extLst>
      <p:ext uri="{BB962C8B-B14F-4D97-AF65-F5344CB8AC3E}">
        <p14:creationId xmlns:p14="http://schemas.microsoft.com/office/powerpoint/2010/main" val="415954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iCIMS Widesc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C00000"/>
          </a:solidFill>
        </a:ln>
      </a:spPr>
      <a:bodyPr/>
      <a:lstStyle/>
      <a:style>
        <a:lnRef idx="3">
          <a:schemeClr val="accent2"/>
        </a:lnRef>
        <a:fillRef idx="0">
          <a:schemeClr val="accent2"/>
        </a:fillRef>
        <a:effectRef idx="2">
          <a:schemeClr val="accent2"/>
        </a:effectRef>
        <a:fontRef idx="minor">
          <a:schemeClr val="tx1"/>
        </a:fontRef>
      </a:style>
    </a:lnDef>
    <a:txDef>
      <a:spPr>
        <a:noFill/>
      </a:spPr>
      <a:bodyPr wrap="square" rtlCol="0">
        <a:spAutoFit/>
      </a:bodyPr>
      <a:lstStyle>
        <a:defPPr>
          <a:defRPr dirty="0">
            <a:latin typeface="Segoe UI Light" panose="020B0502040204020203" pitchFamily="34" charset="0"/>
          </a:defRPr>
        </a:defPPr>
      </a:lstStyle>
    </a:txDef>
  </a:objectDefaults>
  <a:extraClrSchemeLst/>
  <a:extLst>
    <a:ext uri="{05A4C25C-085E-4340-85A3-A5531E510DB2}">
      <thm15:themeFamily xmlns:thm15="http://schemas.microsoft.com/office/thememl/2012/main" name="iCIMS-Global-Template-Widescreen.potx" id="{46E8F558-7DDE-4293-B871-65094453DED6}" vid="{563A5CA2-74A8-4E15-A436-EB8D0080EF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0D1439609CB6498C7E78A2435B63AA" ma:contentTypeVersion="4" ma:contentTypeDescription="Create a new document." ma:contentTypeScope="" ma:versionID="173979ad8c1b01cbb6708bd2fcd777a8">
  <xsd:schema xmlns:xsd="http://www.w3.org/2001/XMLSchema" xmlns:xs="http://www.w3.org/2001/XMLSchema" xmlns:p="http://schemas.microsoft.com/office/2006/metadata/properties" xmlns:ns2="be77ad9b-7031-4769-b74f-a23d3b5d1908" xmlns:ns3="006900dd-d737-4d6f-a1af-6fda1925739a" targetNamespace="http://schemas.microsoft.com/office/2006/metadata/properties" ma:root="true" ma:fieldsID="50e1f3a4b338c477a530479d8b6dac78" ns2:_="" ns3:_="">
    <xsd:import namespace="be77ad9b-7031-4769-b74f-a23d3b5d1908"/>
    <xsd:import namespace="006900dd-d737-4d6f-a1af-6fda1925739a"/>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77ad9b-7031-4769-b74f-a23d3b5d190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06900dd-d737-4d6f-a1af-6fda1925739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be77ad9b-7031-4769-b74f-a23d3b5d1908">KZW52PUUEV4K-5-4827</_dlc_DocId>
    <_dlc_DocIdUrl xmlns="be77ad9b-7031-4769-b74f-a23d3b5d1908">
      <Url>https://icimsinc.sharepoint.com/teams/PMOR/_layouts/15/DocIdRedir.aspx?ID=KZW52PUUEV4K-5-4827</Url>
      <Description>KZW52PUUEV4K-5-4827</Description>
    </_dlc_DocIdUrl>
  </documentManagement>
</p:properties>
</file>

<file path=customXml/itemProps1.xml><?xml version="1.0" encoding="utf-8"?>
<ds:datastoreItem xmlns:ds="http://schemas.openxmlformats.org/officeDocument/2006/customXml" ds:itemID="{02B60308-4F61-429F-B742-0913F0CDE1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77ad9b-7031-4769-b74f-a23d3b5d1908"/>
    <ds:schemaRef ds:uri="006900dd-d737-4d6f-a1af-6fda192573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F1E5F9-AF6F-4255-8BB0-AB58B0501381}">
  <ds:schemaRefs>
    <ds:schemaRef ds:uri="http://schemas.microsoft.com/sharepoint/events"/>
  </ds:schemaRefs>
</ds:datastoreItem>
</file>

<file path=customXml/itemProps3.xml><?xml version="1.0" encoding="utf-8"?>
<ds:datastoreItem xmlns:ds="http://schemas.openxmlformats.org/officeDocument/2006/customXml" ds:itemID="{E1BF77FA-DA8C-4E72-8B21-5E791E2B7C1C}">
  <ds:schemaRefs>
    <ds:schemaRef ds:uri="http://schemas.microsoft.com/sharepoint/v3/contenttype/forms"/>
  </ds:schemaRefs>
</ds:datastoreItem>
</file>

<file path=customXml/itemProps4.xml><?xml version="1.0" encoding="utf-8"?>
<ds:datastoreItem xmlns:ds="http://schemas.openxmlformats.org/officeDocument/2006/customXml" ds:itemID="{5EF0D15C-FA11-44F5-AC04-8D35D4C05566}">
  <ds:schemaRefs>
    <ds:schemaRef ds:uri="http://purl.org/dc/terms/"/>
    <ds:schemaRef ds:uri="http://schemas.microsoft.com/office/infopath/2007/PartnerControls"/>
    <ds:schemaRef ds:uri="be77ad9b-7031-4769-b74f-a23d3b5d1908"/>
    <ds:schemaRef ds:uri="http://schemas.microsoft.com/office/2006/documentManagement/types"/>
    <ds:schemaRef ds:uri="006900dd-d737-4d6f-a1af-6fda1925739a"/>
    <ds:schemaRef ds:uri="http://purl.org/dc/dcmitype/"/>
    <ds:schemaRef ds:uri="http://www.w3.org/XML/1998/namespac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309</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Courier New</vt:lpstr>
      <vt:lpstr>Helvetica</vt:lpstr>
      <vt:lpstr>Segoe UI Light</vt:lpstr>
      <vt:lpstr>Wingdings</vt:lpstr>
      <vt:lpstr>iCIMS Widescreen</vt:lpstr>
      <vt:lpstr>iCIMS Social Distribution Update: Highlights</vt:lpstr>
      <vt:lpstr>Introducing the iCIMS Social Distribution Update</vt:lpstr>
      <vt:lpstr>Improved User Interface</vt:lpstr>
      <vt:lpstr>Analytics Available via Metrics Dashboard</vt:lpstr>
      <vt:lpstr>Updated Scheduler and Company Tabs</vt:lpstr>
      <vt:lpstr>Additional Release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2016-05-27T16:30:40Z</dcterms:created>
  <dcterms:modified xsi:type="dcterms:W3CDTF">2016-05-27T16:36:15Z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0x010100080D1439609CB6498C7E78A2435B63AA</vt:lpwstr>
  </property>
  <property fmtid="{D5CDD505-2E9C-101B-9397-08002B2CF9AE}" pid="3" name="_dlc_DocIdItemGuid">
    <vt:lpwstr>eb84062a-a901-46fa-b8ef-a52ed5d24d60</vt:lpwstr>
  </property>
</Properties>
</file>